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75" r:id="rId2"/>
    <p:sldId id="324" r:id="rId3"/>
    <p:sldId id="309" r:id="rId4"/>
    <p:sldId id="276" r:id="rId5"/>
    <p:sldId id="339" r:id="rId6"/>
    <p:sldId id="336" r:id="rId7"/>
    <p:sldId id="334" r:id="rId8"/>
    <p:sldId id="330" r:id="rId9"/>
    <p:sldId id="341" r:id="rId10"/>
    <p:sldId id="340" r:id="rId11"/>
    <p:sldId id="332" r:id="rId12"/>
    <p:sldId id="333" r:id="rId13"/>
    <p:sldId id="331" r:id="rId14"/>
    <p:sldId id="342" r:id="rId15"/>
    <p:sldId id="328" r:id="rId16"/>
    <p:sldId id="315" r:id="rId17"/>
    <p:sldId id="329" r:id="rId18"/>
    <p:sldId id="343" r:id="rId19"/>
    <p:sldId id="325" r:id="rId20"/>
  </p:sldIdLst>
  <p:sldSz cx="9144000" cy="6858000" type="screen4x3"/>
  <p:notesSz cx="6797675" cy="9926638"/>
  <p:defaultTextStyle>
    <a:defPPr>
      <a:defRPr lang="it-IT"/>
    </a:defPPr>
    <a:lvl1pPr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1449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90" autoAdjust="0"/>
    <p:restoredTop sz="94660"/>
  </p:normalViewPr>
  <p:slideViewPr>
    <p:cSldViewPr>
      <p:cViewPr varScale="1">
        <p:scale>
          <a:sx n="105" d="100"/>
          <a:sy n="105" d="100"/>
        </p:scale>
        <p:origin x="114" y="192"/>
      </p:cViewPr>
      <p:guideLst>
        <p:guide orient="horz" pos="864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818" y="-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F399FC1A-E90D-41E4-85F1-0BAD669E3EE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4531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220712D0-D001-4D7A-B99F-A7873A6B09F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79580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eaLnBrk="1" hangingPunct="1"/>
            <a:fld id="{65C028A0-E1E6-466E-AFF5-EDA6D9BDD97B}" type="slidenum">
              <a:rPr lang="it-IT" sz="1200" smtClean="0">
                <a:latin typeface="Times New Roman" pitchFamily="18" charset="0"/>
              </a:rPr>
              <a:pPr eaLnBrk="1" hangingPunct="1"/>
              <a:t>4</a:t>
            </a:fld>
            <a:endParaRPr lang="it-IT" sz="1200" smtClean="0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it-IT" smtClean="0"/>
              <a:t>Capo I – Sviluppo competitivo delle PMI - continua</a:t>
            </a:r>
          </a:p>
        </p:txBody>
      </p:sp>
    </p:spTree>
    <p:extLst>
      <p:ext uri="{BB962C8B-B14F-4D97-AF65-F5344CB8AC3E}">
        <p14:creationId xmlns:p14="http://schemas.microsoft.com/office/powerpoint/2010/main" val="1567418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30"/>
          <p:cNvSpPr txBox="1">
            <a:spLocks noChangeArrowheads="1"/>
          </p:cNvSpPr>
          <p:nvPr userDrawn="1"/>
        </p:nvSpPr>
        <p:spPr bwMode="auto">
          <a:xfrm>
            <a:off x="2914650" y="228600"/>
            <a:ext cx="594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sz="2000" smtClean="0">
                <a:solidFill>
                  <a:schemeClr val="bg1"/>
                </a:solidFill>
                <a:latin typeface="DecimaUNI02 Rg" pitchFamily="50" charset="0"/>
              </a:rPr>
              <a:t>Al servizio di gente unica</a:t>
            </a:r>
            <a:endParaRPr lang="it-IT" sz="2000" smtClean="0">
              <a:solidFill>
                <a:schemeClr val="bg1"/>
              </a:solidFill>
              <a:latin typeface="DecimaUNI02 Rg" pitchFamily="50" charset="0"/>
            </a:endParaRPr>
          </a:p>
        </p:txBody>
      </p:sp>
      <p:sp>
        <p:nvSpPr>
          <p:cNvPr id="3" name="Text Box 1032"/>
          <p:cNvSpPr txBox="1">
            <a:spLocks noChangeArrowheads="1"/>
          </p:cNvSpPr>
          <p:nvPr userDrawn="1"/>
        </p:nvSpPr>
        <p:spPr bwMode="auto">
          <a:xfrm>
            <a:off x="3257550" y="5029200"/>
            <a:ext cx="3028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endParaRPr lang="it-IT" sz="2800" smtClean="0">
              <a:solidFill>
                <a:schemeClr val="bg1"/>
              </a:solidFill>
              <a:latin typeface="DecimaUNI02 Rg" pitchFamily="50" charset="0"/>
            </a:endParaRPr>
          </a:p>
        </p:txBody>
      </p:sp>
      <p:sp>
        <p:nvSpPr>
          <p:cNvPr id="4" name="Text Box 1033"/>
          <p:cNvSpPr txBox="1">
            <a:spLocks noChangeArrowheads="1"/>
          </p:cNvSpPr>
          <p:nvPr userDrawn="1"/>
        </p:nvSpPr>
        <p:spPr bwMode="auto">
          <a:xfrm>
            <a:off x="0" y="6096000"/>
            <a:ext cx="24003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endParaRPr lang="it-IT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15362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508016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443663" y="990600"/>
            <a:ext cx="2014537" cy="44958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00050" y="990600"/>
            <a:ext cx="5891213" cy="44958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427512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olo, test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0050" y="990600"/>
            <a:ext cx="8058150" cy="762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00050" y="1981200"/>
            <a:ext cx="3952875" cy="3505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grafico 3"/>
          <p:cNvSpPr>
            <a:spLocks noGrp="1"/>
          </p:cNvSpPr>
          <p:nvPr>
            <p:ph type="chart" sz="half" idx="2"/>
          </p:nvPr>
        </p:nvSpPr>
        <p:spPr>
          <a:xfrm>
            <a:off x="4505325" y="1981200"/>
            <a:ext cx="3952875" cy="3505200"/>
          </a:xfrm>
        </p:spPr>
        <p:txBody>
          <a:bodyPr/>
          <a:lstStyle/>
          <a:p>
            <a:pPr lvl="0"/>
            <a:endParaRPr lang="it-IT" noProof="0" smtClean="0"/>
          </a:p>
        </p:txBody>
      </p:sp>
    </p:spTree>
    <p:extLst>
      <p:ext uri="{BB962C8B-B14F-4D97-AF65-F5344CB8AC3E}">
        <p14:creationId xmlns:p14="http://schemas.microsoft.com/office/powerpoint/2010/main" val="333590738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olo, grafic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0050" y="990600"/>
            <a:ext cx="8058150" cy="762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grafico 2"/>
          <p:cNvSpPr>
            <a:spLocks noGrp="1"/>
          </p:cNvSpPr>
          <p:nvPr>
            <p:ph type="chart" sz="half" idx="1"/>
          </p:nvPr>
        </p:nvSpPr>
        <p:spPr>
          <a:xfrm>
            <a:off x="400050" y="1981200"/>
            <a:ext cx="3952875" cy="3505200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05325" y="1981200"/>
            <a:ext cx="3952875" cy="3505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575780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olo, diagramma o organi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0050" y="990600"/>
            <a:ext cx="8058150" cy="762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SmartArt 2"/>
          <p:cNvSpPr>
            <a:spLocks noGrp="1"/>
          </p:cNvSpPr>
          <p:nvPr>
            <p:ph type="dgm" idx="1"/>
          </p:nvPr>
        </p:nvSpPr>
        <p:spPr>
          <a:xfrm>
            <a:off x="400050" y="1981200"/>
            <a:ext cx="8058150" cy="3505200"/>
          </a:xfrm>
        </p:spPr>
        <p:txBody>
          <a:bodyPr/>
          <a:lstStyle/>
          <a:p>
            <a:pPr lvl="0"/>
            <a:endParaRPr lang="it-IT" noProof="0" smtClean="0"/>
          </a:p>
        </p:txBody>
      </p:sp>
    </p:spTree>
    <p:extLst>
      <p:ext uri="{BB962C8B-B14F-4D97-AF65-F5344CB8AC3E}">
        <p14:creationId xmlns:p14="http://schemas.microsoft.com/office/powerpoint/2010/main" val="17799708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970205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78491230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00050" y="1981200"/>
            <a:ext cx="3952875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05325" y="1981200"/>
            <a:ext cx="3952875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185280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179280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159872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762713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93785542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6578127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3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9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7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00050" y="990600"/>
            <a:ext cx="80581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8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0050" y="1981200"/>
            <a:ext cx="805815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Questo è lo stile da usare per l’elenco puntato.</a:t>
            </a:r>
          </a:p>
          <a:p>
            <a:pPr lvl="1"/>
            <a:r>
              <a:rPr lang="it-IT" smtClean="0"/>
              <a:t>Questo è lo stile per il secondo livello asdfasdfasdf asdf asdf asdfasd</a:t>
            </a:r>
          </a:p>
          <a:p>
            <a:pPr lvl="1"/>
            <a:r>
              <a:rPr lang="it-IT" smtClean="0"/>
              <a:t>	questo è lo stile per il terzo livello</a:t>
            </a:r>
          </a:p>
          <a:p>
            <a:pPr lvl="2"/>
            <a:r>
              <a:rPr lang="it-IT" smtClean="0"/>
              <a:t>questo è per il quarto</a:t>
            </a:r>
          </a:p>
          <a:p>
            <a:pPr lvl="3"/>
            <a:r>
              <a:rPr lang="it-IT" smtClean="0"/>
              <a:t>Questo è il quinto</a:t>
            </a:r>
          </a:p>
          <a:p>
            <a:pPr lvl="1"/>
            <a:endParaRPr lang="it-IT" smtClean="0"/>
          </a:p>
        </p:txBody>
      </p:sp>
      <p:sp>
        <p:nvSpPr>
          <p:cNvPr id="1029" name="Text Box 24"/>
          <p:cNvSpPr txBox="1">
            <a:spLocks noChangeArrowheads="1"/>
          </p:cNvSpPr>
          <p:nvPr userDrawn="1"/>
        </p:nvSpPr>
        <p:spPr bwMode="auto">
          <a:xfrm>
            <a:off x="457200" y="6324600"/>
            <a:ext cx="815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endParaRPr lang="it-IT" sz="2000" smtClean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21449C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DecimaW03 Rg" pitchFamily="2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DecimaW03 Rg" pitchFamily="2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DecimaW03 Rg" pitchFamily="2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DecimaW03 Rg" pitchFamily="2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DecimaW03 Rg" pitchFamily="2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DecimaW03 Rg" pitchFamily="2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702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53" name="Text Box 25"/>
          <p:cNvSpPr txBox="1">
            <a:spLocks noChangeArrowheads="1"/>
          </p:cNvSpPr>
          <p:nvPr/>
        </p:nvSpPr>
        <p:spPr bwMode="auto">
          <a:xfrm>
            <a:off x="467544" y="908720"/>
            <a:ext cx="8424936" cy="4585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eaLnBrk="1" hangingPunct="1"/>
            <a:r>
              <a:rPr lang="it-IT" sz="3600" b="1" dirty="0">
                <a:solidFill>
                  <a:schemeClr val="bg1"/>
                </a:solidFill>
              </a:rPr>
              <a:t>Bandi L.R. 16/14:</a:t>
            </a:r>
          </a:p>
          <a:p>
            <a:pPr eaLnBrk="1" hangingPunct="1"/>
            <a:r>
              <a:rPr lang="it-IT" sz="4000" b="1" dirty="0" smtClean="0">
                <a:solidFill>
                  <a:schemeClr val="bg1"/>
                </a:solidFill>
              </a:rPr>
              <a:t>Presentazione della modulistica</a:t>
            </a:r>
          </a:p>
          <a:p>
            <a:pPr eaLnBrk="1" hangingPunct="1"/>
            <a:endParaRPr lang="it-IT" sz="3600" b="1" dirty="0">
              <a:solidFill>
                <a:schemeClr val="bg1"/>
              </a:solidFill>
            </a:endParaRPr>
          </a:p>
          <a:p>
            <a:pPr eaLnBrk="1" hangingPunct="1"/>
            <a:r>
              <a:rPr lang="it-IT" sz="3600" b="1" dirty="0" smtClean="0">
                <a:solidFill>
                  <a:schemeClr val="bg1"/>
                </a:solidFill>
              </a:rPr>
              <a:t>AVVISI ATTIVITA’ CULTURALI </a:t>
            </a:r>
            <a:endParaRPr lang="it-IT" sz="3600" b="1" dirty="0">
              <a:solidFill>
                <a:schemeClr val="bg1"/>
              </a:solidFill>
            </a:endParaRPr>
          </a:p>
          <a:p>
            <a:pPr eaLnBrk="1" hangingPunct="1"/>
            <a:r>
              <a:rPr lang="it-IT" sz="2800" b="1" dirty="0" smtClean="0">
                <a:solidFill>
                  <a:schemeClr val="bg1"/>
                </a:solidFill>
              </a:rPr>
              <a:t>Anno 2017 </a:t>
            </a:r>
            <a:endParaRPr lang="it-IT" sz="2800" b="1" dirty="0">
              <a:solidFill>
                <a:schemeClr val="bg1"/>
              </a:solidFill>
            </a:endParaRPr>
          </a:p>
          <a:p>
            <a:pPr eaLnBrk="1" hangingPunct="1"/>
            <a:endParaRPr lang="it-IT" sz="2800" b="1" dirty="0">
              <a:solidFill>
                <a:schemeClr val="bg1"/>
              </a:solidFill>
            </a:endParaRPr>
          </a:p>
          <a:p>
            <a:pPr eaLnBrk="1" hangingPunct="1"/>
            <a:r>
              <a:rPr lang="it-IT" sz="1600" b="1" dirty="0" smtClean="0">
                <a:solidFill>
                  <a:schemeClr val="bg1"/>
                </a:solidFill>
              </a:rPr>
              <a:t>Servizio </a:t>
            </a:r>
            <a:r>
              <a:rPr lang="it-IT" sz="1600" b="1" dirty="0">
                <a:solidFill>
                  <a:schemeClr val="bg1"/>
                </a:solidFill>
              </a:rPr>
              <a:t>Attività </a:t>
            </a:r>
            <a:r>
              <a:rPr lang="it-IT" sz="1600" b="1" dirty="0" smtClean="0">
                <a:solidFill>
                  <a:schemeClr val="bg1"/>
                </a:solidFill>
              </a:rPr>
              <a:t>culturali</a:t>
            </a:r>
          </a:p>
          <a:p>
            <a:pPr eaLnBrk="1" hangingPunct="1"/>
            <a:endParaRPr lang="it-IT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it-IT" sz="2800" dirty="0" smtClean="0">
                <a:solidFill>
                  <a:schemeClr val="bg1"/>
                </a:solidFill>
              </a:rPr>
              <a:t>Direzione Cultura, Sport e Solidarietà </a:t>
            </a:r>
          </a:p>
          <a:p>
            <a:pPr eaLnBrk="1" hangingPunct="1"/>
            <a:endParaRPr lang="it-IT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00050" y="1340768"/>
            <a:ext cx="8420422" cy="4145632"/>
          </a:xfrm>
        </p:spPr>
        <p:txBody>
          <a:bodyPr/>
          <a:lstStyle/>
          <a:p>
            <a:pPr marL="0" indent="0">
              <a:buNone/>
            </a:pPr>
            <a:r>
              <a:rPr lang="it-IT" sz="1800" b="1" u="sng" dirty="0" smtClean="0"/>
              <a:t>Consigli utili alla compilazione</a:t>
            </a:r>
            <a:r>
              <a:rPr lang="it-IT" sz="1800" b="1" dirty="0" smtClean="0"/>
              <a:t>:</a:t>
            </a:r>
          </a:p>
          <a:p>
            <a:pPr marL="0" indent="0">
              <a:buNone/>
            </a:pPr>
            <a:r>
              <a:rPr lang="it-IT" sz="1800" b="1" dirty="0" smtClean="0"/>
              <a:t>Nelle informazioni per l’attribuzione dei criteri qualitativi </a:t>
            </a:r>
            <a:r>
              <a:rPr lang="it-IT" sz="1800" b="1" dirty="0" smtClean="0">
                <a:solidFill>
                  <a:srgbClr val="21449C"/>
                </a:solidFill>
              </a:rPr>
              <a:t>oggettivi</a:t>
            </a:r>
            <a:r>
              <a:rPr lang="it-IT" sz="1800" b="1" dirty="0" smtClean="0"/>
              <a:t> non limitatevi a mettere la crocetta, ma compilate il campo descrittivo a fianco</a:t>
            </a:r>
          </a:p>
          <a:p>
            <a:pPr marL="0" indent="0">
              <a:lnSpc>
                <a:spcPts val="1200"/>
              </a:lnSpc>
              <a:buNone/>
            </a:pPr>
            <a:endParaRPr lang="it-IT" sz="1000" b="1" dirty="0">
              <a:solidFill>
                <a:srgbClr val="21449C"/>
              </a:solidFill>
            </a:endParaRPr>
          </a:p>
          <a:p>
            <a:pPr marL="0" indent="0">
              <a:lnSpc>
                <a:spcPts val="1200"/>
              </a:lnSpc>
              <a:buNone/>
            </a:pPr>
            <a:r>
              <a:rPr lang="it-IT" sz="1500" b="1" dirty="0" smtClean="0">
                <a:solidFill>
                  <a:srgbClr val="21449C"/>
                </a:solidFill>
              </a:rPr>
              <a:t>Art. 6 comma 7 degli Avvisi:</a:t>
            </a:r>
          </a:p>
          <a:p>
            <a:pPr marL="0" indent="0">
              <a:lnSpc>
                <a:spcPts val="1200"/>
              </a:lnSpc>
              <a:buNone/>
            </a:pPr>
            <a:endParaRPr lang="it-IT" sz="800" b="1" dirty="0" smtClean="0">
              <a:solidFill>
                <a:srgbClr val="21449C"/>
              </a:solidFill>
            </a:endParaRPr>
          </a:p>
          <a:p>
            <a:pPr marL="0" indent="0">
              <a:lnSpc>
                <a:spcPts val="1200"/>
              </a:lnSpc>
              <a:buNone/>
              <a:defRPr/>
            </a:pPr>
            <a:r>
              <a:rPr lang="it-IT" sz="1500" b="1" i="1" dirty="0" smtClean="0">
                <a:solidFill>
                  <a:srgbClr val="21449C"/>
                </a:solidFill>
              </a:rPr>
              <a:t>«Qualora </a:t>
            </a:r>
            <a:r>
              <a:rPr lang="it-IT" sz="1500" b="1" i="1" dirty="0">
                <a:solidFill>
                  <a:srgbClr val="21449C"/>
                </a:solidFill>
              </a:rPr>
              <a:t>nella domanda di incentivo </a:t>
            </a:r>
            <a:r>
              <a:rPr lang="it-IT" sz="1500" b="1" i="1" dirty="0" smtClean="0">
                <a:solidFill>
                  <a:srgbClr val="21449C"/>
                </a:solidFill>
              </a:rPr>
              <a:t>non </a:t>
            </a:r>
          </a:p>
          <a:p>
            <a:pPr marL="0" indent="0">
              <a:lnSpc>
                <a:spcPts val="1200"/>
              </a:lnSpc>
              <a:buNone/>
              <a:defRPr/>
            </a:pPr>
            <a:r>
              <a:rPr lang="it-IT" sz="1500" b="1" i="1" dirty="0" smtClean="0">
                <a:solidFill>
                  <a:srgbClr val="21449C"/>
                </a:solidFill>
              </a:rPr>
              <a:t>siano </a:t>
            </a:r>
            <a:r>
              <a:rPr lang="it-IT" sz="1500" b="1" i="1" dirty="0">
                <a:solidFill>
                  <a:srgbClr val="21449C"/>
                </a:solidFill>
              </a:rPr>
              <a:t>indicati gli elementi necessari </a:t>
            </a:r>
            <a:r>
              <a:rPr lang="it-IT" sz="1500" b="1" i="1" dirty="0" smtClean="0">
                <a:solidFill>
                  <a:srgbClr val="21449C"/>
                </a:solidFill>
              </a:rPr>
              <a:t>per </a:t>
            </a:r>
          </a:p>
          <a:p>
            <a:pPr marL="0" indent="0">
              <a:lnSpc>
                <a:spcPts val="1200"/>
              </a:lnSpc>
              <a:buNone/>
              <a:defRPr/>
            </a:pPr>
            <a:r>
              <a:rPr lang="it-IT" sz="1500" b="1" i="1" dirty="0" smtClean="0">
                <a:solidFill>
                  <a:srgbClr val="21449C"/>
                </a:solidFill>
              </a:rPr>
              <a:t>l’attribuzione </a:t>
            </a:r>
            <a:r>
              <a:rPr lang="it-IT" sz="1500" b="1" i="1" dirty="0">
                <a:solidFill>
                  <a:srgbClr val="21449C"/>
                </a:solidFill>
              </a:rPr>
              <a:t>del punteggio </a:t>
            </a:r>
            <a:r>
              <a:rPr lang="it-IT" sz="1500" b="1" i="1" dirty="0" smtClean="0">
                <a:solidFill>
                  <a:srgbClr val="21449C"/>
                </a:solidFill>
              </a:rPr>
              <a:t>di </a:t>
            </a:r>
            <a:r>
              <a:rPr lang="it-IT" sz="1500" b="1" i="1" dirty="0">
                <a:solidFill>
                  <a:srgbClr val="21449C"/>
                </a:solidFill>
              </a:rPr>
              <a:t>un criterio </a:t>
            </a:r>
            <a:endParaRPr lang="it-IT" sz="1500" b="1" i="1" dirty="0" smtClean="0">
              <a:solidFill>
                <a:srgbClr val="21449C"/>
              </a:solidFill>
            </a:endParaRPr>
          </a:p>
          <a:p>
            <a:pPr marL="0" indent="0">
              <a:lnSpc>
                <a:spcPts val="1200"/>
              </a:lnSpc>
              <a:buNone/>
              <a:defRPr/>
            </a:pPr>
            <a:r>
              <a:rPr lang="it-IT" sz="1500" b="1" i="1" dirty="0" smtClean="0">
                <a:solidFill>
                  <a:srgbClr val="21449C"/>
                </a:solidFill>
              </a:rPr>
              <a:t>di </a:t>
            </a:r>
            <a:r>
              <a:rPr lang="it-IT" sz="1500" b="1" i="1" dirty="0">
                <a:solidFill>
                  <a:srgbClr val="21449C"/>
                </a:solidFill>
              </a:rPr>
              <a:t>valutazione di cui </a:t>
            </a:r>
            <a:r>
              <a:rPr lang="it-IT" sz="1500" b="1" i="1" dirty="0" smtClean="0">
                <a:solidFill>
                  <a:srgbClr val="21449C"/>
                </a:solidFill>
              </a:rPr>
              <a:t>all’articolo </a:t>
            </a:r>
            <a:r>
              <a:rPr lang="it-IT" sz="1500" b="1" i="1" dirty="0">
                <a:solidFill>
                  <a:srgbClr val="21449C"/>
                </a:solidFill>
              </a:rPr>
              <a:t>8, </a:t>
            </a:r>
            <a:endParaRPr lang="it-IT" sz="1500" b="1" i="1" dirty="0" smtClean="0">
              <a:solidFill>
                <a:srgbClr val="21449C"/>
              </a:solidFill>
            </a:endParaRPr>
          </a:p>
          <a:p>
            <a:pPr marL="0" indent="0">
              <a:lnSpc>
                <a:spcPts val="1200"/>
              </a:lnSpc>
              <a:buNone/>
              <a:defRPr/>
            </a:pPr>
            <a:r>
              <a:rPr lang="it-IT" sz="1500" b="1" i="1" dirty="0" smtClean="0">
                <a:solidFill>
                  <a:srgbClr val="21449C"/>
                </a:solidFill>
              </a:rPr>
              <a:t>non </a:t>
            </a:r>
            <a:r>
              <a:rPr lang="it-IT" sz="1500" b="1" i="1" dirty="0">
                <a:solidFill>
                  <a:srgbClr val="21449C"/>
                </a:solidFill>
              </a:rPr>
              <a:t>viene richiesta alcuna </a:t>
            </a:r>
            <a:r>
              <a:rPr lang="it-IT" sz="1500" b="1" i="1" dirty="0" smtClean="0">
                <a:solidFill>
                  <a:srgbClr val="21449C"/>
                </a:solidFill>
              </a:rPr>
              <a:t>integrazione </a:t>
            </a:r>
          </a:p>
          <a:p>
            <a:pPr marL="0" indent="0">
              <a:lnSpc>
                <a:spcPts val="1200"/>
              </a:lnSpc>
              <a:buNone/>
              <a:defRPr/>
            </a:pPr>
            <a:r>
              <a:rPr lang="it-IT" sz="1500" b="1" i="1" dirty="0" smtClean="0">
                <a:solidFill>
                  <a:srgbClr val="21449C"/>
                </a:solidFill>
              </a:rPr>
              <a:t>alla </a:t>
            </a:r>
            <a:r>
              <a:rPr lang="it-IT" sz="1500" b="1" i="1" dirty="0">
                <a:solidFill>
                  <a:srgbClr val="21449C"/>
                </a:solidFill>
              </a:rPr>
              <a:t>domanda, </a:t>
            </a:r>
            <a:r>
              <a:rPr lang="it-IT" sz="1500" b="1" i="1" u="sng" dirty="0" smtClean="0">
                <a:solidFill>
                  <a:srgbClr val="21449C"/>
                </a:solidFill>
              </a:rPr>
              <a:t>con </a:t>
            </a:r>
            <a:r>
              <a:rPr lang="it-IT" sz="1500" b="1" i="1" u="sng" dirty="0">
                <a:solidFill>
                  <a:srgbClr val="21449C"/>
                </a:solidFill>
              </a:rPr>
              <a:t>assegnazione per il criterio </a:t>
            </a:r>
            <a:endParaRPr lang="it-IT" sz="1500" b="1" i="1" u="sng" dirty="0" smtClean="0">
              <a:solidFill>
                <a:srgbClr val="21449C"/>
              </a:solidFill>
            </a:endParaRPr>
          </a:p>
          <a:p>
            <a:pPr marL="0" indent="0">
              <a:lnSpc>
                <a:spcPts val="1200"/>
              </a:lnSpc>
              <a:buNone/>
              <a:defRPr/>
            </a:pPr>
            <a:r>
              <a:rPr lang="it-IT" sz="1500" b="1" i="1" u="sng" dirty="0" smtClean="0">
                <a:solidFill>
                  <a:srgbClr val="21449C"/>
                </a:solidFill>
              </a:rPr>
              <a:t>di </a:t>
            </a:r>
            <a:r>
              <a:rPr lang="it-IT" sz="1500" b="1" i="1" u="sng" dirty="0">
                <a:solidFill>
                  <a:srgbClr val="21449C"/>
                </a:solidFill>
              </a:rPr>
              <a:t>un punteggio pari a 0 punti</a:t>
            </a:r>
            <a:r>
              <a:rPr lang="it-IT" sz="1500" b="1" i="1" dirty="0">
                <a:solidFill>
                  <a:srgbClr val="21449C"/>
                </a:solidFill>
              </a:rPr>
              <a:t>. </a:t>
            </a:r>
            <a:endParaRPr lang="it-IT" sz="1500" b="1" i="1" dirty="0" smtClean="0">
              <a:solidFill>
                <a:srgbClr val="21449C"/>
              </a:solidFill>
            </a:endParaRPr>
          </a:p>
          <a:p>
            <a:pPr marL="0" indent="0">
              <a:lnSpc>
                <a:spcPts val="1200"/>
              </a:lnSpc>
              <a:buNone/>
              <a:defRPr/>
            </a:pPr>
            <a:r>
              <a:rPr lang="it-IT" sz="1500" b="1" i="1" dirty="0" smtClean="0">
                <a:solidFill>
                  <a:srgbClr val="21449C"/>
                </a:solidFill>
              </a:rPr>
              <a:t>In </a:t>
            </a:r>
            <a:r>
              <a:rPr lang="it-IT" sz="1500" b="1" i="1" dirty="0">
                <a:solidFill>
                  <a:srgbClr val="21449C"/>
                </a:solidFill>
              </a:rPr>
              <a:t>caso di </a:t>
            </a:r>
            <a:r>
              <a:rPr lang="it-IT" sz="1500" b="1" i="1" dirty="0" smtClean="0">
                <a:solidFill>
                  <a:srgbClr val="21449C"/>
                </a:solidFill>
              </a:rPr>
              <a:t>difformità </a:t>
            </a:r>
            <a:r>
              <a:rPr lang="it-IT" sz="1500" b="1" i="1" dirty="0">
                <a:solidFill>
                  <a:srgbClr val="21449C"/>
                </a:solidFill>
              </a:rPr>
              <a:t>tra le </a:t>
            </a:r>
            <a:r>
              <a:rPr lang="it-IT" sz="1500" b="1" i="1" dirty="0" smtClean="0">
                <a:solidFill>
                  <a:srgbClr val="21449C"/>
                </a:solidFill>
              </a:rPr>
              <a:t>informazioni </a:t>
            </a:r>
          </a:p>
          <a:p>
            <a:pPr marL="0" indent="0">
              <a:lnSpc>
                <a:spcPts val="1200"/>
              </a:lnSpc>
              <a:buNone/>
            </a:pPr>
            <a:r>
              <a:rPr lang="it-IT" sz="1500" b="1" i="1" dirty="0" smtClean="0">
                <a:solidFill>
                  <a:srgbClr val="21449C"/>
                </a:solidFill>
              </a:rPr>
              <a:t>desumibili </a:t>
            </a:r>
            <a:r>
              <a:rPr lang="it-IT" sz="1500" b="1" i="1" dirty="0">
                <a:solidFill>
                  <a:srgbClr val="21449C"/>
                </a:solidFill>
              </a:rPr>
              <a:t>dalla barratura di un campo </a:t>
            </a:r>
            <a:endParaRPr lang="it-IT" sz="1500" b="1" i="1" dirty="0" smtClean="0">
              <a:solidFill>
                <a:srgbClr val="21449C"/>
              </a:solidFill>
            </a:endParaRPr>
          </a:p>
          <a:p>
            <a:pPr marL="0" indent="0">
              <a:lnSpc>
                <a:spcPts val="1200"/>
              </a:lnSpc>
              <a:buNone/>
            </a:pPr>
            <a:r>
              <a:rPr lang="it-IT" sz="1500" b="1" i="1" dirty="0" smtClean="0">
                <a:solidFill>
                  <a:srgbClr val="21449C"/>
                </a:solidFill>
              </a:rPr>
              <a:t>del </a:t>
            </a:r>
            <a:r>
              <a:rPr lang="it-IT" sz="1500" b="1" i="1" dirty="0">
                <a:solidFill>
                  <a:srgbClr val="21449C"/>
                </a:solidFill>
              </a:rPr>
              <a:t>modulo della domanda </a:t>
            </a:r>
            <a:r>
              <a:rPr lang="it-IT" sz="1500" b="1" i="1" dirty="0" smtClean="0">
                <a:solidFill>
                  <a:srgbClr val="21449C"/>
                </a:solidFill>
              </a:rPr>
              <a:t>e </a:t>
            </a:r>
            <a:r>
              <a:rPr lang="it-IT" sz="1500" b="1" i="1" dirty="0">
                <a:solidFill>
                  <a:srgbClr val="21449C"/>
                </a:solidFill>
              </a:rPr>
              <a:t>la </a:t>
            </a:r>
            <a:r>
              <a:rPr lang="it-IT" sz="1500" b="1" i="1" dirty="0" smtClean="0">
                <a:solidFill>
                  <a:srgbClr val="21449C"/>
                </a:solidFill>
              </a:rPr>
              <a:t>corrispondente </a:t>
            </a:r>
          </a:p>
          <a:p>
            <a:pPr marL="0" indent="0">
              <a:lnSpc>
                <a:spcPts val="1200"/>
              </a:lnSpc>
              <a:buNone/>
            </a:pPr>
            <a:r>
              <a:rPr lang="it-IT" sz="1500" b="1" i="1" dirty="0" smtClean="0">
                <a:solidFill>
                  <a:srgbClr val="21449C"/>
                </a:solidFill>
              </a:rPr>
              <a:t>parte </a:t>
            </a:r>
            <a:r>
              <a:rPr lang="it-IT" sz="1500" b="1" i="1" dirty="0">
                <a:solidFill>
                  <a:srgbClr val="21449C"/>
                </a:solidFill>
              </a:rPr>
              <a:t>descrittiva </a:t>
            </a:r>
            <a:r>
              <a:rPr lang="it-IT" sz="1500" b="1" i="1" dirty="0" smtClean="0">
                <a:solidFill>
                  <a:srgbClr val="21449C"/>
                </a:solidFill>
              </a:rPr>
              <a:t>prevale l’informazione </a:t>
            </a:r>
          </a:p>
          <a:p>
            <a:pPr marL="0" indent="0">
              <a:lnSpc>
                <a:spcPts val="1200"/>
              </a:lnSpc>
              <a:buNone/>
            </a:pPr>
            <a:r>
              <a:rPr lang="it-IT" sz="1500" b="1" i="1" dirty="0" smtClean="0">
                <a:solidFill>
                  <a:srgbClr val="21449C"/>
                </a:solidFill>
              </a:rPr>
              <a:t>desumibile </a:t>
            </a:r>
            <a:r>
              <a:rPr lang="it-IT" sz="1500" b="1" i="1" dirty="0">
                <a:solidFill>
                  <a:srgbClr val="21449C"/>
                </a:solidFill>
              </a:rPr>
              <a:t>dalla parte </a:t>
            </a:r>
            <a:r>
              <a:rPr lang="it-IT" sz="1500" b="1" i="1" dirty="0" smtClean="0">
                <a:solidFill>
                  <a:srgbClr val="21449C"/>
                </a:solidFill>
              </a:rPr>
              <a:t>descrittiva.</a:t>
            </a:r>
            <a:r>
              <a:rPr lang="it-IT" sz="1500" b="1" dirty="0" smtClean="0">
                <a:solidFill>
                  <a:srgbClr val="21449C"/>
                </a:solidFill>
              </a:rPr>
              <a:t>»</a:t>
            </a:r>
            <a:endParaRPr lang="it-IT" sz="1500" b="1" dirty="0">
              <a:solidFill>
                <a:srgbClr val="21449C"/>
              </a:solidFill>
            </a:endParaRPr>
          </a:p>
        </p:txBody>
      </p:sp>
      <p:pic>
        <p:nvPicPr>
          <p:cNvPr id="9" name="Immagine 8"/>
          <p:cNvPicPr/>
          <p:nvPr/>
        </p:nvPicPr>
        <p:blipFill rotWithShape="1">
          <a:blip r:embed="rId2"/>
          <a:srcRect l="20050" t="25240" r="19676" b="17195"/>
          <a:stretch/>
        </p:blipFill>
        <p:spPr bwMode="auto">
          <a:xfrm>
            <a:off x="4139952" y="2564904"/>
            <a:ext cx="4752528" cy="25675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Ovale 1"/>
          <p:cNvSpPr/>
          <p:nvPr/>
        </p:nvSpPr>
        <p:spPr bwMode="auto">
          <a:xfrm>
            <a:off x="7092280" y="3068960"/>
            <a:ext cx="1440160" cy="36004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  <p:sp>
        <p:nvSpPr>
          <p:cNvPr id="6" name="Ovale 5"/>
          <p:cNvSpPr/>
          <p:nvPr/>
        </p:nvSpPr>
        <p:spPr bwMode="auto">
          <a:xfrm>
            <a:off x="6876256" y="4149080"/>
            <a:ext cx="2016224" cy="79208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  <p:sp>
        <p:nvSpPr>
          <p:cNvPr id="7" name="Gallone 6"/>
          <p:cNvSpPr/>
          <p:nvPr/>
        </p:nvSpPr>
        <p:spPr bwMode="auto">
          <a:xfrm>
            <a:off x="5220072" y="4293096"/>
            <a:ext cx="216024" cy="180020"/>
          </a:xfrm>
          <a:prstGeom prst="chevron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  <p:sp>
        <p:nvSpPr>
          <p:cNvPr id="4" name="Gallone 3"/>
          <p:cNvSpPr/>
          <p:nvPr/>
        </p:nvSpPr>
        <p:spPr bwMode="auto">
          <a:xfrm>
            <a:off x="5220072" y="3176972"/>
            <a:ext cx="216024" cy="180020"/>
          </a:xfrm>
          <a:prstGeom prst="chevron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  <p:sp>
        <p:nvSpPr>
          <p:cNvPr id="10" name="Gallone 9"/>
          <p:cNvSpPr/>
          <p:nvPr/>
        </p:nvSpPr>
        <p:spPr bwMode="auto">
          <a:xfrm>
            <a:off x="5220072" y="4617132"/>
            <a:ext cx="216024" cy="180020"/>
          </a:xfrm>
          <a:prstGeom prst="chevron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8225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 smtClean="0">
                <a:solidFill>
                  <a:schemeClr val="accent2"/>
                </a:solidFill>
              </a:rPr>
              <a:t>3) DICHIARAZIONI</a:t>
            </a:r>
          </a:p>
        </p:txBody>
      </p:sp>
      <p:sp>
        <p:nvSpPr>
          <p:cNvPr id="2" name="Freccia a sinistra 1"/>
          <p:cNvSpPr/>
          <p:nvPr/>
        </p:nvSpPr>
        <p:spPr bwMode="auto">
          <a:xfrm>
            <a:off x="5868144" y="5661248"/>
            <a:ext cx="1440160" cy="288032"/>
          </a:xfrm>
          <a:prstGeom prst="leftArrow">
            <a:avLst/>
          </a:prstGeom>
          <a:solidFill>
            <a:srgbClr val="21449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436096" y="2204864"/>
            <a:ext cx="33843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§"/>
            </a:pPr>
            <a:r>
              <a:rPr lang="it-IT" sz="1800" b="1" dirty="0" smtClean="0"/>
              <a:t>Ritenuta d’acconto</a:t>
            </a:r>
          </a:p>
          <a:p>
            <a:pPr marL="571500" indent="-571500" algn="l">
              <a:buFont typeface="Wingdings" panose="05000000000000000000" pitchFamily="2" charset="2"/>
              <a:buChar char="§"/>
            </a:pPr>
            <a:r>
              <a:rPr lang="it-IT" sz="1800" b="1" dirty="0" smtClean="0"/>
              <a:t>IVA</a:t>
            </a:r>
          </a:p>
          <a:p>
            <a:pPr marL="571500" indent="-571500" algn="l">
              <a:buFont typeface="Wingdings" panose="05000000000000000000" pitchFamily="2" charset="2"/>
              <a:buChar char="§"/>
            </a:pPr>
            <a:r>
              <a:rPr lang="it-IT" sz="1800" b="1" dirty="0" smtClean="0"/>
              <a:t>Esenzione/assolvimento imposta di bollo</a:t>
            </a:r>
          </a:p>
          <a:p>
            <a:pPr marL="571500" indent="-571500" algn="l">
              <a:buFont typeface="Wingdings" panose="05000000000000000000" pitchFamily="2" charset="2"/>
              <a:buChar char="§"/>
            </a:pPr>
            <a:r>
              <a:rPr lang="it-IT" sz="1800" b="1" dirty="0" smtClean="0"/>
              <a:t>Finalità conformi dello statuto</a:t>
            </a:r>
          </a:p>
          <a:p>
            <a:pPr marL="571500" indent="-571500" algn="l">
              <a:buFont typeface="Wingdings" panose="05000000000000000000" pitchFamily="2" charset="2"/>
              <a:buChar char="§"/>
            </a:pPr>
            <a:r>
              <a:rPr lang="it-IT" sz="1800" b="1" dirty="0" smtClean="0"/>
              <a:t>Non pendenza ordini di recupero UE</a:t>
            </a:r>
            <a:endParaRPr lang="it-IT" sz="1800" b="1" dirty="0"/>
          </a:p>
        </p:txBody>
      </p:sp>
      <p:pic>
        <p:nvPicPr>
          <p:cNvPr id="8" name="Segnaposto contenuto 7"/>
          <p:cNvPicPr>
            <a:picLocks noGrp="1"/>
          </p:cNvPicPr>
          <p:nvPr>
            <p:ph idx="1"/>
          </p:nvPr>
        </p:nvPicPr>
        <p:blipFill rotWithShape="1">
          <a:blip r:embed="rId2"/>
          <a:srcRect l="28891" t="20147" r="28020" b="8783"/>
          <a:stretch/>
        </p:blipFill>
        <p:spPr bwMode="auto">
          <a:xfrm>
            <a:off x="611560" y="1700808"/>
            <a:ext cx="4104456" cy="38164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magine 9"/>
          <p:cNvPicPr/>
          <p:nvPr/>
        </p:nvPicPr>
        <p:blipFill rotWithShape="1">
          <a:blip r:embed="rId3"/>
          <a:srcRect l="33761" t="47644" r="32187" b="44890"/>
          <a:stretch/>
        </p:blipFill>
        <p:spPr bwMode="auto">
          <a:xfrm>
            <a:off x="539552" y="5589240"/>
            <a:ext cx="3816424" cy="381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ttangolo 5"/>
          <p:cNvSpPr/>
          <p:nvPr/>
        </p:nvSpPr>
        <p:spPr bwMode="auto">
          <a:xfrm>
            <a:off x="2483768" y="5589240"/>
            <a:ext cx="2232248" cy="43204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/>
          </p:cNvPicPr>
          <p:nvPr>
            <p:ph idx="1"/>
          </p:nvPr>
        </p:nvPicPr>
        <p:blipFill rotWithShape="1">
          <a:blip r:embed="rId2"/>
          <a:srcRect l="29813" t="8319" r="28877" b="7839"/>
          <a:stretch/>
        </p:blipFill>
        <p:spPr bwMode="auto">
          <a:xfrm>
            <a:off x="755576" y="1268760"/>
            <a:ext cx="3785061" cy="43211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5076056" y="1916832"/>
            <a:ext cx="37444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1" dirty="0" smtClean="0"/>
              <a:t>Attenzione: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it-IT" sz="1800" b="1" dirty="0" smtClean="0"/>
              <a:t>l’eventuale anticipo del </a:t>
            </a:r>
            <a:r>
              <a:rPr lang="it-IT" sz="1800" b="1" u="sng" dirty="0" smtClean="0"/>
              <a:t>100% </a:t>
            </a:r>
            <a:r>
              <a:rPr lang="it-IT" sz="1800" b="1" dirty="0" smtClean="0"/>
              <a:t>va richiesto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it-IT" sz="1800" b="1" dirty="0" smtClean="0"/>
              <a:t>la sede legale o operativa dev’essere in FVG al momento della liquidazione dell’incentivo</a:t>
            </a:r>
          </a:p>
          <a:p>
            <a:pPr marL="571500" indent="-571500" algn="l">
              <a:buFont typeface="Wingdings" panose="05000000000000000000" pitchFamily="2" charset="2"/>
              <a:buChar char="§"/>
            </a:pPr>
            <a:endParaRPr lang="it-IT" sz="1800" b="1" dirty="0" smtClean="0"/>
          </a:p>
        </p:txBody>
      </p:sp>
      <p:sp>
        <p:nvSpPr>
          <p:cNvPr id="7" name="Freccia a sinistra 6"/>
          <p:cNvSpPr/>
          <p:nvPr/>
        </p:nvSpPr>
        <p:spPr bwMode="auto">
          <a:xfrm>
            <a:off x="5364088" y="5373216"/>
            <a:ext cx="1440160" cy="288032"/>
          </a:xfrm>
          <a:prstGeom prst="leftArrow">
            <a:avLst/>
          </a:prstGeom>
          <a:solidFill>
            <a:srgbClr val="21449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  <p:sp>
        <p:nvSpPr>
          <p:cNvPr id="9" name="Rettangolo 8"/>
          <p:cNvSpPr/>
          <p:nvPr/>
        </p:nvSpPr>
        <p:spPr bwMode="auto">
          <a:xfrm>
            <a:off x="2555776" y="5301208"/>
            <a:ext cx="2232248" cy="43204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0417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/>
          </p:cNvPicPr>
          <p:nvPr>
            <p:ph idx="1"/>
          </p:nvPr>
        </p:nvPicPr>
        <p:blipFill rotWithShape="1">
          <a:blip r:embed="rId2"/>
          <a:srcRect l="19252" t="21853" r="17915" b="13498"/>
          <a:stretch/>
        </p:blipFill>
        <p:spPr bwMode="auto">
          <a:xfrm>
            <a:off x="1413761" y="1556792"/>
            <a:ext cx="6470607" cy="37449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0050" y="990600"/>
            <a:ext cx="8058150" cy="638200"/>
          </a:xfrm>
        </p:spPr>
        <p:txBody>
          <a:bodyPr/>
          <a:lstStyle/>
          <a:p>
            <a:r>
              <a:rPr lang="it-IT" sz="2400" dirty="0" smtClean="0">
                <a:solidFill>
                  <a:srgbClr val="21449C"/>
                </a:solidFill>
              </a:rPr>
              <a:t>Avviso Festival cinematografici internazionali - dichiarazioni</a:t>
            </a:r>
            <a:endParaRPr lang="it-IT" sz="2400" dirty="0">
              <a:solidFill>
                <a:srgbClr val="21449C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572000" y="1916832"/>
            <a:ext cx="41044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800" b="1" dirty="0" smtClean="0">
              <a:solidFill>
                <a:srgbClr val="21449C"/>
              </a:solidFill>
            </a:endParaRPr>
          </a:p>
          <a:p>
            <a:r>
              <a:rPr lang="it-IT" sz="1800" b="1" dirty="0" smtClean="0">
                <a:solidFill>
                  <a:srgbClr val="21449C"/>
                </a:solidFill>
              </a:rPr>
              <a:t>La partecipazione al bando è riservata a soggetti «QUALIFICATI» </a:t>
            </a:r>
          </a:p>
          <a:p>
            <a:endParaRPr lang="it-IT" sz="1800" b="1" dirty="0" smtClean="0"/>
          </a:p>
          <a:p>
            <a:r>
              <a:rPr lang="it-IT" sz="1800" b="1" dirty="0"/>
              <a:t>F</a:t>
            </a:r>
            <a:r>
              <a:rPr lang="it-IT" sz="1800" b="1" dirty="0" smtClean="0"/>
              <a:t>estival cinematografici giunti almeno alla V edizione, con specifici requisiti posseduti da almeno 2 anni </a:t>
            </a:r>
          </a:p>
          <a:p>
            <a:r>
              <a:rPr lang="it-IT" sz="1800" b="1" dirty="0" smtClean="0"/>
              <a:t>(art. 4 comma 2 Avviso Festival cinematografici internazionali)</a:t>
            </a:r>
            <a:endParaRPr lang="it-IT" sz="1800" b="1" dirty="0"/>
          </a:p>
        </p:txBody>
      </p:sp>
      <p:pic>
        <p:nvPicPr>
          <p:cNvPr id="7" name="Immagine 6"/>
          <p:cNvPicPr/>
          <p:nvPr/>
        </p:nvPicPr>
        <p:blipFill rotWithShape="1">
          <a:blip r:embed="rId2"/>
          <a:srcRect l="6600" t="9299" r="53300" b="7675"/>
          <a:stretch/>
        </p:blipFill>
        <p:spPr bwMode="auto">
          <a:xfrm>
            <a:off x="467544" y="1687756"/>
            <a:ext cx="3672408" cy="41175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685430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0050" y="836712"/>
            <a:ext cx="8058150" cy="792088"/>
          </a:xfrm>
        </p:spPr>
        <p:txBody>
          <a:bodyPr/>
          <a:lstStyle/>
          <a:p>
            <a:pPr>
              <a:defRPr/>
            </a:pPr>
            <a:r>
              <a:rPr lang="it-IT" sz="3200" cap="all" dirty="0" smtClean="0">
                <a:solidFill>
                  <a:schemeClr val="accent2"/>
                </a:solidFill>
              </a:rPr>
              <a:t>4) SCHEDA/E PARTNER  </a:t>
            </a:r>
            <a:endParaRPr lang="it-IT" sz="3200" cap="all" dirty="0">
              <a:solidFill>
                <a:schemeClr val="accent2"/>
              </a:solidFill>
            </a:endParaRPr>
          </a:p>
        </p:txBody>
      </p:sp>
      <p:pic>
        <p:nvPicPr>
          <p:cNvPr id="6" name="Immagine 5"/>
          <p:cNvPicPr/>
          <p:nvPr/>
        </p:nvPicPr>
        <p:blipFill rotWithShape="1">
          <a:blip r:embed="rId2"/>
          <a:srcRect l="24198" t="16875" r="24198" b="16865"/>
          <a:stretch/>
        </p:blipFill>
        <p:spPr bwMode="auto">
          <a:xfrm>
            <a:off x="1717382" y="1628800"/>
            <a:ext cx="5662930" cy="40900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124744"/>
            <a:ext cx="8784976" cy="4536504"/>
          </a:xfrm>
        </p:spPr>
        <p:txBody>
          <a:bodyPr/>
          <a:lstStyle/>
          <a:p>
            <a:pPr eaLnBrk="1" hangingPunct="1"/>
            <a:r>
              <a:rPr lang="it-IT" sz="3200" dirty="0" smtClean="0">
                <a:solidFill>
                  <a:schemeClr val="accent2"/>
                </a:solidFill>
              </a:rPr>
              <a:t/>
            </a:r>
            <a:br>
              <a:rPr lang="it-IT" sz="3200" dirty="0" smtClean="0">
                <a:solidFill>
                  <a:schemeClr val="accent2"/>
                </a:solidFill>
              </a:rPr>
            </a:br>
            <a:r>
              <a:rPr lang="it-IT" sz="2500" dirty="0" smtClean="0">
                <a:cs typeface="Times New Roman" pitchFamily="18" charset="0"/>
              </a:rPr>
              <a:t> 	</a:t>
            </a:r>
            <a:endParaRPr lang="it-IT" sz="1800" dirty="0" smtClean="0">
              <a:cs typeface="Times New Roman" pitchFamily="18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95536" y="1313584"/>
            <a:ext cx="856895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21449C"/>
                </a:solidFill>
              </a:rPr>
              <a:t>VINCOLI DA RISPETTARE:</a:t>
            </a:r>
          </a:p>
          <a:p>
            <a:endParaRPr lang="it-IT" sz="2400" b="1" dirty="0" smtClean="0">
              <a:solidFill>
                <a:srgbClr val="21449C"/>
              </a:solidFill>
            </a:endParaRPr>
          </a:p>
          <a:p>
            <a:pPr marL="342900" indent="-342900" algn="l">
              <a:buFontTx/>
              <a:buChar char="-"/>
            </a:pPr>
            <a:r>
              <a:rPr lang="it-IT" sz="2400" b="1" dirty="0"/>
              <a:t>m</a:t>
            </a:r>
            <a:r>
              <a:rPr lang="it-IT" sz="2400" b="1" dirty="0" smtClean="0"/>
              <a:t>assimo 10 partner per singolo progetto;</a:t>
            </a:r>
          </a:p>
          <a:p>
            <a:pPr marL="342900" indent="-342900" algn="l">
              <a:buFontTx/>
              <a:buChar char="-"/>
            </a:pPr>
            <a:r>
              <a:rPr lang="it-IT" sz="2400" b="1" dirty="0" smtClean="0"/>
              <a:t>il partner può presentarsi come tale una sola volta in un solo Avviso </a:t>
            </a:r>
            <a:r>
              <a:rPr lang="it-IT" sz="1800" b="1" dirty="0" smtClean="0"/>
              <a:t>(</a:t>
            </a:r>
            <a:r>
              <a:rPr lang="it-IT" sz="1800" b="1" u="sng" dirty="0" smtClean="0"/>
              <a:t>eccezione</a:t>
            </a:r>
            <a:r>
              <a:rPr lang="it-IT" sz="1800" b="1" dirty="0" smtClean="0"/>
              <a:t>: enti pubblici territoriali possono fare da partner a più progetti </a:t>
            </a:r>
            <a:r>
              <a:rPr lang="it-IT" sz="1800" b="1" dirty="0" err="1" smtClean="0"/>
              <a:t>purchè</a:t>
            </a:r>
            <a:r>
              <a:rPr lang="it-IT" sz="1800" b="1" dirty="0" smtClean="0"/>
              <a:t> non sul medesimo avviso)</a:t>
            </a:r>
            <a:r>
              <a:rPr lang="it-IT" sz="2400" b="1" dirty="0" smtClean="0"/>
              <a:t>;</a:t>
            </a:r>
          </a:p>
          <a:p>
            <a:pPr marL="342900" indent="-342900" algn="l">
              <a:buFontTx/>
              <a:buChar char="-"/>
            </a:pPr>
            <a:r>
              <a:rPr lang="it-IT" sz="2400" b="1" dirty="0"/>
              <a:t>i</a:t>
            </a:r>
            <a:r>
              <a:rPr lang="it-IT" sz="2400" b="1" dirty="0" smtClean="0"/>
              <a:t>l partner deve compilare e sottoscrivere la scheda partner, e allegare il documento d’identità del legale rappresentante;</a:t>
            </a:r>
          </a:p>
          <a:p>
            <a:pPr algn="l"/>
            <a:endParaRPr lang="it-IT" sz="2400" b="1" dirty="0"/>
          </a:p>
          <a:p>
            <a:r>
              <a:rPr lang="it-IT" sz="2400" b="1" u="sng" dirty="0" smtClean="0">
                <a:solidFill>
                  <a:srgbClr val="21449C"/>
                </a:solidFill>
              </a:rPr>
              <a:t>Il partenariato è criterio di valutazione qualitativo</a:t>
            </a:r>
          </a:p>
          <a:p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850" y="990600"/>
            <a:ext cx="8424863" cy="762000"/>
          </a:xfrm>
        </p:spPr>
        <p:txBody>
          <a:bodyPr/>
          <a:lstStyle/>
          <a:p>
            <a:pPr>
              <a:defRPr/>
            </a:pPr>
            <a:r>
              <a:rPr lang="it-IT" sz="2800" cap="all" dirty="0" smtClean="0">
                <a:solidFill>
                  <a:schemeClr val="accent2"/>
                </a:solidFill>
              </a:rPr>
              <a:t>5) DICHIARAZIONE/I Apporti in natura</a:t>
            </a:r>
            <a:br>
              <a:rPr lang="it-IT" sz="2800" cap="all" dirty="0" smtClean="0">
                <a:solidFill>
                  <a:schemeClr val="accent2"/>
                </a:solidFill>
              </a:rPr>
            </a:br>
            <a:endParaRPr lang="it-IT" sz="1800" i="1" cap="all" dirty="0">
              <a:solidFill>
                <a:schemeClr val="accent2"/>
              </a:solidFill>
            </a:endParaRPr>
          </a:p>
        </p:txBody>
      </p:sp>
      <p:sp>
        <p:nvSpPr>
          <p:cNvPr id="30723" name="Segnaposto contenuto 2"/>
          <p:cNvSpPr>
            <a:spLocks noGrp="1"/>
          </p:cNvSpPr>
          <p:nvPr>
            <p:ph idx="1"/>
          </p:nvPr>
        </p:nvSpPr>
        <p:spPr>
          <a:xfrm>
            <a:off x="107504" y="1556792"/>
            <a:ext cx="9036496" cy="5112568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it-IT" sz="1600" dirty="0" smtClean="0"/>
              <a:t>	</a:t>
            </a:r>
          </a:p>
        </p:txBody>
      </p:sp>
      <p:pic>
        <p:nvPicPr>
          <p:cNvPr id="5" name="Immagine 4"/>
          <p:cNvPicPr/>
          <p:nvPr/>
        </p:nvPicPr>
        <p:blipFill rotWithShape="1">
          <a:blip r:embed="rId2"/>
          <a:srcRect l="28643" t="10626" r="28393" b="8119"/>
          <a:stretch/>
        </p:blipFill>
        <p:spPr bwMode="auto">
          <a:xfrm>
            <a:off x="467544" y="1635433"/>
            <a:ext cx="4105250" cy="42453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5292080" y="2060848"/>
            <a:ext cx="360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1" dirty="0" smtClean="0"/>
              <a:t>Novità: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it-IT" sz="1800" b="1" dirty="0" smtClean="0"/>
              <a:t>Solo apporto di beni o canoni di locazione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it-IT" sz="1800" b="1" dirty="0" smtClean="0"/>
              <a:t>Gli importi sono comprensivi di IVA</a:t>
            </a:r>
          </a:p>
          <a:p>
            <a:pPr marL="571500" indent="-571500" algn="l">
              <a:buFont typeface="Wingdings" panose="05000000000000000000" pitchFamily="2" charset="2"/>
              <a:buChar char="§"/>
            </a:pPr>
            <a:endParaRPr lang="it-IT" sz="18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0050" y="1268760"/>
            <a:ext cx="8058150" cy="4217640"/>
          </a:xfrm>
        </p:spPr>
        <p:txBody>
          <a:bodyPr/>
          <a:lstStyle/>
          <a:p>
            <a:pPr marL="0" indent="0">
              <a:buNone/>
            </a:pPr>
            <a:r>
              <a:rPr lang="it-IT" b="1" dirty="0" smtClean="0">
                <a:solidFill>
                  <a:srgbClr val="21449C"/>
                </a:solidFill>
              </a:rPr>
              <a:t>6) </a:t>
            </a:r>
            <a:r>
              <a:rPr lang="it-IT" b="1" i="1" dirty="0" smtClean="0">
                <a:solidFill>
                  <a:srgbClr val="21449C"/>
                </a:solidFill>
              </a:rPr>
              <a:t>CURRICULUM VITAE </a:t>
            </a:r>
            <a:r>
              <a:rPr lang="it-IT" b="1" dirty="0" smtClean="0">
                <a:solidFill>
                  <a:srgbClr val="21449C"/>
                </a:solidFill>
              </a:rPr>
              <a:t>DEL DIRETTORE ARTISTICO O RESPONSABILE CULTURALE</a:t>
            </a:r>
          </a:p>
          <a:p>
            <a:pPr marL="0" indent="0">
              <a:buNone/>
            </a:pPr>
            <a:endParaRPr lang="it-IT" sz="1800" b="1" dirty="0" smtClean="0"/>
          </a:p>
          <a:p>
            <a:pPr marL="0" indent="0">
              <a:buNone/>
            </a:pPr>
            <a:r>
              <a:rPr lang="it-IT" sz="1800" b="1" dirty="0" smtClean="0"/>
              <a:t>Per gli Avvisi pubblici «Manifestazioni cinematografiche» e «Festival cinematografici internazionali» allegare il </a:t>
            </a:r>
            <a:r>
              <a:rPr lang="it-IT" sz="1800" b="1" i="1" dirty="0" smtClean="0"/>
              <a:t>curriculum vitae </a:t>
            </a:r>
            <a:r>
              <a:rPr lang="it-IT" sz="1800" b="1" dirty="0" smtClean="0"/>
              <a:t>del Comitato di direzione artistica operante nel progetto (</a:t>
            </a:r>
            <a:r>
              <a:rPr lang="it-IT" sz="1800" b="1" dirty="0" err="1" smtClean="0"/>
              <a:t>max</a:t>
            </a:r>
            <a:r>
              <a:rPr lang="it-IT" sz="1800" b="1" dirty="0" smtClean="0"/>
              <a:t> 3 </a:t>
            </a:r>
            <a:r>
              <a:rPr lang="it-IT" sz="1800" b="1" i="1" dirty="0" smtClean="0"/>
              <a:t>curricula</a:t>
            </a:r>
            <a:r>
              <a:rPr lang="it-IT" sz="1800" b="1" dirty="0" smtClean="0"/>
              <a:t>).</a:t>
            </a:r>
          </a:p>
          <a:p>
            <a:pPr marL="0" indent="0">
              <a:buNone/>
            </a:pPr>
            <a:r>
              <a:rPr lang="it-IT" sz="1800" b="1" u="sng" dirty="0" smtClean="0"/>
              <a:t>Il </a:t>
            </a:r>
            <a:r>
              <a:rPr lang="it-IT" sz="1800" b="1" i="1" u="sng" dirty="0" smtClean="0"/>
              <a:t>curriculum</a:t>
            </a:r>
            <a:r>
              <a:rPr lang="it-IT" sz="1800" b="1" u="sng" dirty="0" smtClean="0"/>
              <a:t> deve essere sempre sottoscritto.</a:t>
            </a:r>
          </a:p>
          <a:p>
            <a:pPr marL="0" indent="0">
              <a:buNone/>
            </a:pPr>
            <a:endParaRPr lang="it-IT" sz="1800" b="1" u="sng" dirty="0"/>
          </a:p>
          <a:p>
            <a:pPr marL="0" indent="0">
              <a:buNone/>
            </a:pPr>
            <a:r>
              <a:rPr lang="it-IT" b="1" dirty="0">
                <a:solidFill>
                  <a:srgbClr val="21449C"/>
                </a:solidFill>
              </a:rPr>
              <a:t>7) </a:t>
            </a:r>
            <a:r>
              <a:rPr lang="it-IT" b="1" dirty="0" smtClean="0">
                <a:solidFill>
                  <a:srgbClr val="21449C"/>
                </a:solidFill>
              </a:rPr>
              <a:t>DOCUMENTO D’IDENTITA’ DEL LEGALE RAPPRESENTANTE</a:t>
            </a:r>
            <a:endParaRPr lang="it-IT" b="1" dirty="0">
              <a:solidFill>
                <a:srgbClr val="2144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2294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dirty="0" smtClean="0"/>
              <a:t>Riepilogo: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0050" y="1844824"/>
            <a:ext cx="8058150" cy="4112096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it-IT" sz="2400" b="1" dirty="0" smtClean="0"/>
              <a:t>Verificare la presenza del bollo, qualora non esenti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it-IT" sz="2400" b="1" dirty="0" smtClean="0"/>
              <a:t>Verificare di aver sottoscritto tutti i documenti (domanda, dichiarazioni, schede partner, </a:t>
            </a:r>
            <a:r>
              <a:rPr lang="it-IT" sz="2400" b="1" i="1" dirty="0" smtClean="0"/>
              <a:t>curriculum vitae</a:t>
            </a:r>
            <a:r>
              <a:rPr lang="it-IT" sz="2400" b="1" dirty="0" smtClean="0"/>
              <a:t>…)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it-IT" sz="2400" b="1" dirty="0" smtClean="0"/>
              <a:t>Allegare i necessari documenti d’identità (domanda, dichiarazioni, eventuali schede partner e dichiarazioni apporti in natura…)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it-IT" sz="2400" b="1" dirty="0"/>
              <a:t>Completare la trasmissione della domanda allegando </a:t>
            </a:r>
            <a:r>
              <a:rPr lang="it-IT" sz="2400" b="1" u="sng" dirty="0"/>
              <a:t>tutti</a:t>
            </a:r>
            <a:r>
              <a:rPr lang="it-IT" sz="2400" b="1" dirty="0"/>
              <a:t> i documenti </a:t>
            </a:r>
            <a:r>
              <a:rPr lang="it-IT" sz="2400" b="1" dirty="0" smtClean="0"/>
              <a:t>richiesti* (art. 6 c. 4 degli Avvisi)</a:t>
            </a:r>
          </a:p>
          <a:p>
            <a:pPr marL="0" indent="0" eaLnBrk="1" hangingPunct="1">
              <a:buNone/>
              <a:defRPr/>
            </a:pPr>
            <a:endParaRPr lang="it-IT" sz="1600" b="1" dirty="0" smtClean="0"/>
          </a:p>
          <a:p>
            <a:pPr marL="0" indent="0" eaLnBrk="1" hangingPunct="1">
              <a:buNone/>
              <a:defRPr/>
            </a:pPr>
            <a:r>
              <a:rPr lang="it-IT" sz="1600" b="1" dirty="0" smtClean="0"/>
              <a:t>*N.B.: tutti i documenti vanno allegati in formato PDF, ad eccezione del 2) DESCRIZIONE PROGETTO che dovrà rimanere in formato WORD.</a:t>
            </a:r>
            <a:endParaRPr lang="it-IT" sz="1600" b="1" dirty="0"/>
          </a:p>
          <a:p>
            <a:pPr marL="0" indent="0" eaLnBrk="1" hangingPunct="1">
              <a:buNone/>
              <a:defRPr/>
            </a:pPr>
            <a:endParaRPr lang="it-IT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4198" y="1052736"/>
            <a:ext cx="8350250" cy="648071"/>
          </a:xfrm>
        </p:spPr>
        <p:txBody>
          <a:bodyPr/>
          <a:lstStyle/>
          <a:p>
            <a:pPr eaLnBrk="1" hangingPunct="1"/>
            <a:r>
              <a:rPr lang="it-IT" sz="2200" dirty="0" smtClean="0">
                <a:solidFill>
                  <a:schemeClr val="accent2"/>
                </a:solidFill>
              </a:rPr>
              <a:t/>
            </a:r>
            <a:br>
              <a:rPr lang="it-IT" sz="2200" dirty="0" smtClean="0">
                <a:solidFill>
                  <a:schemeClr val="accent2"/>
                </a:solidFill>
              </a:rPr>
            </a:br>
            <a:r>
              <a:rPr lang="it-IT" sz="2200" u="sng" dirty="0" smtClean="0">
                <a:solidFill>
                  <a:schemeClr val="accent2"/>
                </a:solidFill>
              </a:rPr>
              <a:t>LA MODULISTICA DA PRESENTARE PER PARTECIPARE AGLI AVVISI:</a:t>
            </a:r>
            <a:endParaRPr lang="it-IT" sz="2200" u="sng" dirty="0" smtClean="0">
              <a:solidFill>
                <a:srgbClr val="0070C0"/>
              </a:solidFill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2132856"/>
            <a:ext cx="8640960" cy="3600400"/>
          </a:xfrm>
        </p:spPr>
        <p:txBody>
          <a:bodyPr/>
          <a:lstStyle/>
          <a:p>
            <a:pPr marL="0" indent="0" algn="just" eaLnBrk="1" hangingPunct="1">
              <a:buNone/>
              <a:defRPr/>
            </a:pPr>
            <a:r>
              <a:rPr lang="it-IT" sz="2000" b="1" dirty="0" smtClean="0"/>
              <a:t>Ai sensi dell’art. 6 comma 4 degli Avvisi la domanda è composta da:</a:t>
            </a:r>
          </a:p>
          <a:p>
            <a:pPr marL="457200" indent="-457200" algn="just" eaLnBrk="1" hangingPunct="1">
              <a:buFont typeface="+mj-lt"/>
              <a:buAutoNum type="arabicPeriod"/>
              <a:defRPr/>
            </a:pPr>
            <a:r>
              <a:rPr lang="it-IT" sz="2000" b="1" dirty="0"/>
              <a:t>d</a:t>
            </a:r>
            <a:r>
              <a:rPr lang="it-IT" sz="2000" b="1" dirty="0" smtClean="0"/>
              <a:t>omanda di incentivo;</a:t>
            </a:r>
          </a:p>
          <a:p>
            <a:pPr marL="457200" indent="-457200" algn="just" eaLnBrk="1" hangingPunct="1">
              <a:buFont typeface="+mj-lt"/>
              <a:buAutoNum type="arabicPeriod"/>
              <a:defRPr/>
            </a:pPr>
            <a:r>
              <a:rPr lang="it-IT" sz="2000" b="1" dirty="0"/>
              <a:t>d</a:t>
            </a:r>
            <a:r>
              <a:rPr lang="it-IT" sz="2000" b="1" dirty="0" smtClean="0"/>
              <a:t>escrizione progetto;</a:t>
            </a:r>
          </a:p>
          <a:p>
            <a:pPr marL="457200" indent="-457200" algn="just" eaLnBrk="1" hangingPunct="1">
              <a:buFont typeface="+mj-lt"/>
              <a:buAutoNum type="arabicPeriod"/>
              <a:defRPr/>
            </a:pPr>
            <a:r>
              <a:rPr lang="it-IT" sz="2000" b="1" dirty="0"/>
              <a:t>d</a:t>
            </a:r>
            <a:r>
              <a:rPr lang="it-IT" sz="2000" b="1" dirty="0" smtClean="0"/>
              <a:t>ichiarazioni </a:t>
            </a:r>
            <a:r>
              <a:rPr lang="it-IT" sz="1600" b="1" dirty="0" smtClean="0"/>
              <a:t>(compresa la non pendenza di ordini di recupero UE)</a:t>
            </a:r>
            <a:r>
              <a:rPr lang="it-IT" sz="2000" b="1" dirty="0" smtClean="0"/>
              <a:t>;</a:t>
            </a:r>
          </a:p>
          <a:p>
            <a:pPr marL="457200" indent="-457200" algn="just" eaLnBrk="1" hangingPunct="1">
              <a:buFont typeface="+mj-lt"/>
              <a:buAutoNum type="arabicPeriod"/>
              <a:defRPr/>
            </a:pPr>
            <a:r>
              <a:rPr lang="it-IT" sz="2000" b="1" dirty="0"/>
              <a:t>e</a:t>
            </a:r>
            <a:r>
              <a:rPr lang="it-IT" sz="2000" b="1" dirty="0" smtClean="0"/>
              <a:t>ventuale/i scheda/e partner </a:t>
            </a:r>
            <a:r>
              <a:rPr lang="it-IT" sz="1600" b="1" dirty="0" smtClean="0"/>
              <a:t>(comprensive di documento d’identità)</a:t>
            </a:r>
            <a:r>
              <a:rPr lang="it-IT" sz="2000" b="1" dirty="0" smtClean="0"/>
              <a:t>;</a:t>
            </a:r>
          </a:p>
          <a:p>
            <a:pPr marL="457200" indent="-457200" algn="just" eaLnBrk="1" hangingPunct="1">
              <a:buFont typeface="+mj-lt"/>
              <a:buAutoNum type="arabicPeriod"/>
              <a:defRPr/>
            </a:pPr>
            <a:r>
              <a:rPr lang="it-IT" sz="2000" b="1" dirty="0"/>
              <a:t>e</a:t>
            </a:r>
            <a:r>
              <a:rPr lang="it-IT" sz="2000" b="1" dirty="0" smtClean="0"/>
              <a:t>ventuale/i dichiarazione/i apporti in natura </a:t>
            </a:r>
            <a:r>
              <a:rPr lang="it-IT" sz="1600" b="1" dirty="0" smtClean="0"/>
              <a:t>(comprensive di documento d’identità)</a:t>
            </a:r>
            <a:r>
              <a:rPr lang="it-IT" sz="2000" b="1" dirty="0" smtClean="0"/>
              <a:t>;</a:t>
            </a:r>
          </a:p>
          <a:p>
            <a:pPr marL="457200" indent="-457200" algn="just" eaLnBrk="1" hangingPunct="1">
              <a:buFont typeface="+mj-lt"/>
              <a:buAutoNum type="arabicPeriod"/>
              <a:defRPr/>
            </a:pPr>
            <a:r>
              <a:rPr lang="it-IT" sz="2000" b="1" i="1" dirty="0"/>
              <a:t>c</a:t>
            </a:r>
            <a:r>
              <a:rPr lang="it-IT" sz="2000" b="1" i="1" dirty="0" smtClean="0"/>
              <a:t>urriculum vitae</a:t>
            </a:r>
            <a:r>
              <a:rPr lang="it-IT" sz="2000" b="1" dirty="0" smtClean="0"/>
              <a:t> del Direttore artistico o responsabile culturale </a:t>
            </a:r>
            <a:r>
              <a:rPr lang="it-IT" sz="1600" b="1" dirty="0" smtClean="0"/>
              <a:t>(firmato)</a:t>
            </a:r>
            <a:r>
              <a:rPr lang="it-IT" sz="2000" b="1" dirty="0" smtClean="0"/>
              <a:t>;</a:t>
            </a:r>
          </a:p>
          <a:p>
            <a:pPr marL="457200" indent="-457200" algn="just" eaLnBrk="1" hangingPunct="1">
              <a:buFont typeface="+mj-lt"/>
              <a:buAutoNum type="arabicPeriod"/>
              <a:defRPr/>
            </a:pPr>
            <a:r>
              <a:rPr lang="it-IT" sz="2000" b="1" dirty="0" smtClean="0"/>
              <a:t>documento d’identità del legale rappresentante.</a:t>
            </a:r>
            <a:endParaRPr lang="it-IT" sz="2000" b="1" dirty="0"/>
          </a:p>
          <a:p>
            <a:pPr marL="0" indent="0" algn="just" eaLnBrk="1" hangingPunct="1">
              <a:buNone/>
              <a:defRPr/>
            </a:pPr>
            <a:endParaRPr lang="it-IT" sz="800" b="1" i="1" dirty="0" smtClean="0"/>
          </a:p>
          <a:p>
            <a:pPr marL="0" indent="0" algn="just" eaLnBrk="1" hangingPunct="1">
              <a:buNone/>
              <a:defRPr/>
            </a:pPr>
            <a:endParaRPr lang="it-IT" sz="1400" b="1" i="1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628775"/>
            <a:ext cx="8928546" cy="43926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it-IT" sz="1800" b="1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it-IT" sz="1400" b="1" i="1" dirty="0" smtClean="0"/>
          </a:p>
          <a:p>
            <a:pPr eaLnBrk="1" hangingPunct="1">
              <a:lnSpc>
                <a:spcPts val="2800"/>
              </a:lnSpc>
              <a:buFontTx/>
              <a:buNone/>
              <a:defRPr/>
            </a:pPr>
            <a:r>
              <a:rPr lang="it-IT" sz="2000" b="1" dirty="0" smtClean="0">
                <a:solidFill>
                  <a:srgbClr val="21449C"/>
                </a:solidFill>
              </a:rPr>
              <a:t>     1</a:t>
            </a:r>
          </a:p>
          <a:p>
            <a:pPr eaLnBrk="1" hangingPunct="1">
              <a:lnSpc>
                <a:spcPts val="2800"/>
              </a:lnSpc>
              <a:buFontTx/>
              <a:buNone/>
              <a:defRPr/>
            </a:pPr>
            <a:r>
              <a:rPr lang="it-IT" sz="2000" b="1" dirty="0" smtClean="0">
                <a:solidFill>
                  <a:srgbClr val="21449C"/>
                </a:solidFill>
              </a:rPr>
              <a:t>     2</a:t>
            </a:r>
          </a:p>
          <a:p>
            <a:pPr eaLnBrk="1" hangingPunct="1">
              <a:lnSpc>
                <a:spcPts val="2800"/>
              </a:lnSpc>
              <a:buFontTx/>
              <a:buNone/>
              <a:defRPr/>
            </a:pPr>
            <a:r>
              <a:rPr lang="it-IT" sz="2000" b="1" dirty="0" smtClean="0">
                <a:solidFill>
                  <a:srgbClr val="21449C"/>
                </a:solidFill>
              </a:rPr>
              <a:t>     3</a:t>
            </a:r>
          </a:p>
          <a:p>
            <a:pPr eaLnBrk="1" hangingPunct="1">
              <a:lnSpc>
                <a:spcPts val="2800"/>
              </a:lnSpc>
              <a:buFontTx/>
              <a:buNone/>
              <a:defRPr/>
            </a:pPr>
            <a:r>
              <a:rPr lang="it-IT" sz="2000" b="1" dirty="0" smtClean="0">
                <a:solidFill>
                  <a:srgbClr val="21449C"/>
                </a:solidFill>
              </a:rPr>
              <a:t>     4</a:t>
            </a:r>
          </a:p>
          <a:p>
            <a:pPr eaLnBrk="1" hangingPunct="1">
              <a:lnSpc>
                <a:spcPts val="2800"/>
              </a:lnSpc>
              <a:buFontTx/>
              <a:buNone/>
              <a:defRPr/>
            </a:pPr>
            <a:r>
              <a:rPr lang="it-IT" sz="2000" b="1" dirty="0" smtClean="0">
                <a:solidFill>
                  <a:srgbClr val="21449C"/>
                </a:solidFill>
              </a:rPr>
              <a:t>     5</a:t>
            </a:r>
          </a:p>
          <a:p>
            <a:pPr eaLnBrk="1" hangingPunct="1">
              <a:lnSpc>
                <a:spcPts val="2800"/>
              </a:lnSpc>
              <a:buFontTx/>
              <a:buNone/>
              <a:defRPr/>
            </a:pPr>
            <a:r>
              <a:rPr lang="it-IT" sz="2000" b="1" dirty="0" smtClean="0">
                <a:solidFill>
                  <a:srgbClr val="21449C"/>
                </a:solidFill>
              </a:rPr>
              <a:t>     6</a:t>
            </a:r>
          </a:p>
          <a:p>
            <a:pPr eaLnBrk="1" hangingPunct="1">
              <a:lnSpc>
                <a:spcPts val="2800"/>
              </a:lnSpc>
              <a:buFontTx/>
              <a:buNone/>
              <a:defRPr/>
            </a:pPr>
            <a:r>
              <a:rPr lang="it-IT" sz="2000" b="1" dirty="0" smtClean="0">
                <a:solidFill>
                  <a:srgbClr val="21449C"/>
                </a:solidFill>
              </a:rPr>
              <a:t>     7</a:t>
            </a:r>
            <a:endParaRPr lang="it-IT" sz="2000" b="1" dirty="0">
              <a:solidFill>
                <a:srgbClr val="21449C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7233245" cy="3521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reccia a sinistra 1"/>
          <p:cNvSpPr/>
          <p:nvPr/>
        </p:nvSpPr>
        <p:spPr bwMode="auto">
          <a:xfrm>
            <a:off x="8244408" y="3389628"/>
            <a:ext cx="432048" cy="399412"/>
          </a:xfrm>
          <a:prstGeom prst="leftArrow">
            <a:avLst/>
          </a:prstGeom>
          <a:solidFill>
            <a:srgbClr val="21449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  <p:sp>
        <p:nvSpPr>
          <p:cNvPr id="6" name="Freccia a sinistra 5"/>
          <p:cNvSpPr/>
          <p:nvPr/>
        </p:nvSpPr>
        <p:spPr bwMode="auto">
          <a:xfrm>
            <a:off x="8244408" y="3789040"/>
            <a:ext cx="432048" cy="399412"/>
          </a:xfrm>
          <a:prstGeom prst="leftArrow">
            <a:avLst/>
          </a:prstGeom>
          <a:solidFill>
            <a:srgbClr val="21449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3" y="980728"/>
            <a:ext cx="8280921" cy="792088"/>
          </a:xfrm>
        </p:spPr>
        <p:txBody>
          <a:bodyPr/>
          <a:lstStyle/>
          <a:p>
            <a:pPr algn="ctr" eaLnBrk="1" hangingPunct="1">
              <a:defRPr/>
            </a:pPr>
            <a:r>
              <a:rPr lang="it-IT" sz="2200" dirty="0" smtClean="0">
                <a:solidFill>
                  <a:schemeClr val="accent6"/>
                </a:solidFill>
              </a:rPr>
              <a:t>Prima di iniziare la compilazione della domanda: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844824"/>
            <a:ext cx="8352928" cy="3672408"/>
          </a:xfrm>
          <a:ln>
            <a:solidFill>
              <a:srgbClr val="21449C"/>
            </a:solidFill>
          </a:ln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it-IT" sz="1700" dirty="0" smtClean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it-IT" sz="1700" dirty="0" smtClean="0"/>
          </a:p>
          <a:p>
            <a:pPr algn="just" eaLnBrk="1" hangingPunct="1">
              <a:buFontTx/>
              <a:buChar char="-"/>
              <a:defRPr/>
            </a:pPr>
            <a:r>
              <a:rPr lang="it-IT" sz="2000" b="1" dirty="0" smtClean="0"/>
              <a:t>scaricare dal sito </a:t>
            </a:r>
            <a:r>
              <a:rPr lang="it-IT" sz="2000" b="1" dirty="0" smtClean="0">
                <a:solidFill>
                  <a:srgbClr val="21449C"/>
                </a:solidFill>
              </a:rPr>
              <a:t>www.regione.fvg.it</a:t>
            </a:r>
            <a:r>
              <a:rPr lang="it-IT" sz="2000" b="1" dirty="0" smtClean="0"/>
              <a:t>, alla pagina della </a:t>
            </a:r>
            <a:r>
              <a:rPr lang="it-IT" sz="2000" b="1" dirty="0" smtClean="0">
                <a:solidFill>
                  <a:srgbClr val="21449C"/>
                </a:solidFill>
              </a:rPr>
              <a:t>cultura – attività culturali</a:t>
            </a:r>
            <a:r>
              <a:rPr lang="it-IT" sz="2000" b="1" dirty="0" smtClean="0"/>
              <a:t>, all’interno del </a:t>
            </a:r>
            <a:r>
              <a:rPr lang="it-IT" sz="2000" b="1" dirty="0">
                <a:solidFill>
                  <a:srgbClr val="21449C"/>
                </a:solidFill>
              </a:rPr>
              <a:t>link relativo al bando</a:t>
            </a:r>
            <a:r>
              <a:rPr lang="it-IT" sz="2000" b="1" dirty="0" smtClean="0"/>
              <a:t> di proprio interesse, la modulistica necessaria (documenti da 2 a 5), e salvarla sul proprio pc;</a:t>
            </a:r>
          </a:p>
          <a:p>
            <a:pPr algn="just" eaLnBrk="1" hangingPunct="1">
              <a:buFontTx/>
              <a:buChar char="-"/>
              <a:defRPr/>
            </a:pPr>
            <a:r>
              <a:rPr lang="it-IT" sz="2000" b="1" dirty="0" smtClean="0"/>
              <a:t>scaricare il manuale FEGC contenente le linee guida per la corretta compilazione della domanda.</a:t>
            </a:r>
          </a:p>
          <a:p>
            <a:pPr eaLnBrk="1" hangingPunct="1">
              <a:lnSpc>
                <a:spcPct val="80000"/>
              </a:lnSpc>
              <a:defRPr/>
            </a:pPr>
            <a:endParaRPr lang="it-IT" sz="1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it-IT" sz="1400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it-IT" sz="1400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it-IT" sz="1400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it-IT" sz="1400" dirty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it-IT" sz="1600" b="1" i="1" dirty="0" smtClean="0">
              <a:solidFill>
                <a:srgbClr val="21449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1052736"/>
            <a:ext cx="9036496" cy="792088"/>
          </a:xfrm>
        </p:spPr>
        <p:txBody>
          <a:bodyPr/>
          <a:lstStyle/>
          <a:p>
            <a:r>
              <a:rPr lang="it-IT" sz="2800" dirty="0" smtClean="0">
                <a:solidFill>
                  <a:schemeClr val="accent2"/>
                </a:solidFill>
              </a:rPr>
              <a:t>1) DOMANDA DI INCENTIVO</a:t>
            </a:r>
            <a:endParaRPr lang="it-IT" sz="2800" dirty="0">
              <a:solidFill>
                <a:schemeClr val="accent2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41" y="1988840"/>
            <a:ext cx="2679291" cy="2218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988840"/>
            <a:ext cx="2674366" cy="2464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501008"/>
            <a:ext cx="3413979" cy="2018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39526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752"/>
            <a:ext cx="3775263" cy="4349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5076056" y="3668251"/>
            <a:ext cx="36004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latin typeface="+mn-lt"/>
              </a:rPr>
              <a:t>SPESE - ENTRATE </a:t>
            </a:r>
            <a:r>
              <a:rPr lang="it-IT" sz="2000" b="1" dirty="0">
                <a:latin typeface="+mn-lt"/>
              </a:rPr>
              <a:t>=</a:t>
            </a:r>
          </a:p>
          <a:p>
            <a:r>
              <a:rPr lang="it-IT" sz="2000" b="1" dirty="0" smtClean="0">
                <a:latin typeface="+mn-lt"/>
              </a:rPr>
              <a:t>TOTALE COMPLESSIVO </a:t>
            </a:r>
            <a:r>
              <a:rPr lang="it-IT" sz="1800" b="1" dirty="0">
                <a:solidFill>
                  <a:srgbClr val="21449C"/>
                </a:solidFill>
                <a:latin typeface="+mn-lt"/>
              </a:rPr>
              <a:t>(importo del </a:t>
            </a:r>
            <a:r>
              <a:rPr lang="it-IT" sz="1800" b="1" u="sng" dirty="0">
                <a:solidFill>
                  <a:srgbClr val="21449C"/>
                </a:solidFill>
                <a:latin typeface="+mn-lt"/>
              </a:rPr>
              <a:t>contributo richiesto</a:t>
            </a:r>
            <a:r>
              <a:rPr lang="it-IT" sz="1800" b="1" dirty="0">
                <a:solidFill>
                  <a:srgbClr val="21449C"/>
                </a:solidFill>
                <a:latin typeface="+mn-lt"/>
              </a:rPr>
              <a:t>)</a:t>
            </a:r>
          </a:p>
        </p:txBody>
      </p:sp>
      <p:sp>
        <p:nvSpPr>
          <p:cNvPr id="7" name="Freccia angolare bidirezionale 6"/>
          <p:cNvSpPr/>
          <p:nvPr/>
        </p:nvSpPr>
        <p:spPr bwMode="auto">
          <a:xfrm>
            <a:off x="5076056" y="4725144"/>
            <a:ext cx="1152128" cy="720080"/>
          </a:xfrm>
          <a:prstGeom prst="leftUpArrow">
            <a:avLst/>
          </a:prstGeom>
          <a:solidFill>
            <a:srgbClr val="21449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  <p:sp>
        <p:nvSpPr>
          <p:cNvPr id="8" name="Rettangolo 7"/>
          <p:cNvSpPr/>
          <p:nvPr/>
        </p:nvSpPr>
        <p:spPr bwMode="auto">
          <a:xfrm>
            <a:off x="3203848" y="5085184"/>
            <a:ext cx="1800200" cy="28803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noFill/>
              <a:effectLst/>
              <a:latin typeface="DecimaWE Rg" pitchFamily="2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076056" y="1652027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latin typeface="+mn-lt"/>
              </a:rPr>
              <a:t>l’elenco delle singole  voci di spesa è dettagliato e specificato </a:t>
            </a:r>
          </a:p>
          <a:p>
            <a:r>
              <a:rPr lang="it-IT" sz="1600" b="1" dirty="0" smtClean="0">
                <a:latin typeface="+mn-lt"/>
              </a:rPr>
              <a:t>all’articolo 7 del D.P.R. 33/2015</a:t>
            </a:r>
            <a:endParaRPr lang="it-IT" sz="1600" b="1" dirty="0">
              <a:solidFill>
                <a:srgbClr val="21449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413789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51520" y="1105580"/>
            <a:ext cx="4464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it-IT" sz="2800" b="1" kern="0" cap="all" dirty="0" smtClean="0">
                <a:solidFill>
                  <a:srgbClr val="3333CC"/>
                </a:solidFill>
                <a:latin typeface="DecimaWE Rg"/>
                <a:ea typeface="+mj-ea"/>
                <a:cs typeface="+mj-cs"/>
              </a:rPr>
              <a:t>2) DESCRIZIONE PROGETTO</a:t>
            </a:r>
            <a:endParaRPr lang="it-IT" dirty="0"/>
          </a:p>
        </p:txBody>
      </p:sp>
      <p:pic>
        <p:nvPicPr>
          <p:cNvPr id="8" name="Immagine 7"/>
          <p:cNvPicPr/>
          <p:nvPr/>
        </p:nvPicPr>
        <p:blipFill rotWithShape="1">
          <a:blip r:embed="rId2"/>
          <a:srcRect l="29265" t="12841" r="27522" b="13875"/>
          <a:stretch/>
        </p:blipFill>
        <p:spPr bwMode="auto">
          <a:xfrm>
            <a:off x="323528" y="1700808"/>
            <a:ext cx="4536504" cy="43204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ttangolo 1"/>
          <p:cNvSpPr/>
          <p:nvPr/>
        </p:nvSpPr>
        <p:spPr bwMode="auto">
          <a:xfrm>
            <a:off x="1043608" y="1700808"/>
            <a:ext cx="3744416" cy="57606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  <p:pic>
        <p:nvPicPr>
          <p:cNvPr id="9" name="Immagine 8"/>
          <p:cNvPicPr/>
          <p:nvPr/>
        </p:nvPicPr>
        <p:blipFill rotWithShape="1">
          <a:blip r:embed="rId3"/>
          <a:srcRect l="30635" t="10406" r="28145" b="7676"/>
          <a:stretch/>
        </p:blipFill>
        <p:spPr bwMode="auto">
          <a:xfrm>
            <a:off x="4921334" y="1438577"/>
            <a:ext cx="3611106" cy="45107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ttangolo 6"/>
          <p:cNvSpPr/>
          <p:nvPr/>
        </p:nvSpPr>
        <p:spPr bwMode="auto">
          <a:xfrm>
            <a:off x="5364088" y="1438576"/>
            <a:ext cx="3168352" cy="550263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8500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olo 1"/>
          <p:cNvSpPr>
            <a:spLocks noGrp="1"/>
          </p:cNvSpPr>
          <p:nvPr>
            <p:ph type="title"/>
          </p:nvPr>
        </p:nvSpPr>
        <p:spPr>
          <a:xfrm>
            <a:off x="400050" y="908050"/>
            <a:ext cx="8564563" cy="720725"/>
          </a:xfrm>
        </p:spPr>
        <p:txBody>
          <a:bodyPr/>
          <a:lstStyle/>
          <a:p>
            <a:pPr algn="ctr"/>
            <a:r>
              <a:rPr lang="it-IT" sz="2400" dirty="0" smtClean="0">
                <a:solidFill>
                  <a:schemeClr val="accent2"/>
                </a:solidFill>
              </a:rPr>
              <a:t>CRITERI  QUALITATIVI VALUTATIVI e OGGETTIVI</a:t>
            </a:r>
            <a:br>
              <a:rPr lang="it-IT" sz="2400" dirty="0" smtClean="0">
                <a:solidFill>
                  <a:schemeClr val="accent2"/>
                </a:solidFill>
              </a:rPr>
            </a:br>
            <a:r>
              <a:rPr lang="it-IT" sz="2000" dirty="0" smtClean="0">
                <a:solidFill>
                  <a:schemeClr val="accent2"/>
                </a:solidFill>
              </a:rPr>
              <a:t>tabelle allegate agli Avvisi</a:t>
            </a:r>
            <a:endParaRPr lang="it-IT" sz="2000" dirty="0" smtClean="0"/>
          </a:p>
        </p:txBody>
      </p:sp>
      <p:pic>
        <p:nvPicPr>
          <p:cNvPr id="11" name="Immagine 10"/>
          <p:cNvPicPr/>
          <p:nvPr/>
        </p:nvPicPr>
        <p:blipFill rotWithShape="1">
          <a:blip r:embed="rId2"/>
          <a:srcRect l="30635" t="10406" r="28145" b="7676"/>
          <a:stretch/>
        </p:blipFill>
        <p:spPr bwMode="auto">
          <a:xfrm>
            <a:off x="5292080" y="1707206"/>
            <a:ext cx="3456384" cy="41700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CasellaDiTesto 13"/>
          <p:cNvSpPr txBox="1"/>
          <p:nvPr/>
        </p:nvSpPr>
        <p:spPr>
          <a:xfrm rot="815629">
            <a:off x="7931372" y="1238942"/>
            <a:ext cx="1034105" cy="523220"/>
          </a:xfrm>
          <a:prstGeom prst="rect">
            <a:avLst/>
          </a:prstGeom>
          <a:noFill/>
          <a:ln>
            <a:solidFill>
              <a:srgbClr val="21449C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rgbClr val="FF0000"/>
                </a:solidFill>
              </a:rPr>
              <a:t>Modulistica</a:t>
            </a:r>
          </a:p>
          <a:p>
            <a:r>
              <a:rPr lang="it-IT" sz="1400" dirty="0" smtClean="0">
                <a:solidFill>
                  <a:srgbClr val="FF0000"/>
                </a:solidFill>
              </a:rPr>
              <a:t>Avviso</a:t>
            </a:r>
            <a:endParaRPr lang="it-IT" sz="1400" dirty="0">
              <a:solidFill>
                <a:srgbClr val="FF0000"/>
              </a:solidFill>
            </a:endParaRPr>
          </a:p>
        </p:txBody>
      </p:sp>
      <p:cxnSp>
        <p:nvCxnSpPr>
          <p:cNvPr id="6" name="Connettore 2 5"/>
          <p:cNvCxnSpPr/>
          <p:nvPr/>
        </p:nvCxnSpPr>
        <p:spPr bwMode="auto">
          <a:xfrm>
            <a:off x="3563888" y="2528900"/>
            <a:ext cx="1656184" cy="18002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21449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Connettore 2 7"/>
          <p:cNvCxnSpPr/>
          <p:nvPr/>
        </p:nvCxnSpPr>
        <p:spPr bwMode="auto">
          <a:xfrm>
            <a:off x="3563888" y="3573016"/>
            <a:ext cx="1656184" cy="7920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21449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Connettore 2 8"/>
          <p:cNvCxnSpPr/>
          <p:nvPr/>
        </p:nvCxnSpPr>
        <p:spPr bwMode="auto">
          <a:xfrm flipV="1">
            <a:off x="3563888" y="3392996"/>
            <a:ext cx="1728192" cy="82809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21449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Connettore 2 9"/>
          <p:cNvCxnSpPr/>
          <p:nvPr/>
        </p:nvCxnSpPr>
        <p:spPr bwMode="auto">
          <a:xfrm flipV="1">
            <a:off x="3491880" y="5337212"/>
            <a:ext cx="1728192" cy="39604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21449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3" name="Immagine 12"/>
          <p:cNvPicPr/>
          <p:nvPr/>
        </p:nvPicPr>
        <p:blipFill rotWithShape="1">
          <a:blip r:embed="rId3"/>
          <a:srcRect l="24409" t="32768" r="25529" b="26936"/>
          <a:stretch/>
        </p:blipFill>
        <p:spPr bwMode="auto">
          <a:xfrm>
            <a:off x="395536" y="1610112"/>
            <a:ext cx="3063240" cy="13868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CasellaDiTesto 11"/>
          <p:cNvSpPr txBox="1"/>
          <p:nvPr/>
        </p:nvSpPr>
        <p:spPr>
          <a:xfrm rot="21020306">
            <a:off x="241960" y="1281127"/>
            <a:ext cx="1034105" cy="338554"/>
          </a:xfrm>
          <a:prstGeom prst="rect">
            <a:avLst/>
          </a:prstGeom>
          <a:noFill/>
          <a:ln>
            <a:solidFill>
              <a:srgbClr val="21449C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FF0000"/>
                </a:solidFill>
              </a:rPr>
              <a:t>Tabella</a:t>
            </a:r>
            <a:endParaRPr lang="it-IT" sz="1600" dirty="0">
              <a:solidFill>
                <a:srgbClr val="FF0000"/>
              </a:solidFill>
            </a:endParaRPr>
          </a:p>
        </p:txBody>
      </p:sp>
      <p:pic>
        <p:nvPicPr>
          <p:cNvPr id="15" name="Segnaposto contenuto 14"/>
          <p:cNvPicPr>
            <a:picLocks noGrp="1"/>
          </p:cNvPicPr>
          <p:nvPr>
            <p:ph idx="1"/>
          </p:nvPr>
        </p:nvPicPr>
        <p:blipFill rotWithShape="1">
          <a:blip r:embed="rId4"/>
          <a:srcRect l="34994" t="15941" r="36114" b="10111"/>
          <a:stretch/>
        </p:blipFill>
        <p:spPr bwMode="auto">
          <a:xfrm>
            <a:off x="395536" y="2948136"/>
            <a:ext cx="3063240" cy="30011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olo 1"/>
          <p:cNvSpPr>
            <a:spLocks noGrp="1"/>
          </p:cNvSpPr>
          <p:nvPr>
            <p:ph type="title"/>
          </p:nvPr>
        </p:nvSpPr>
        <p:spPr>
          <a:xfrm>
            <a:off x="400050" y="908050"/>
            <a:ext cx="8564563" cy="720725"/>
          </a:xfrm>
        </p:spPr>
        <p:txBody>
          <a:bodyPr/>
          <a:lstStyle/>
          <a:p>
            <a:pPr algn="ctr"/>
            <a:r>
              <a:rPr lang="it-IT" sz="2400" kern="1200" dirty="0">
                <a:solidFill>
                  <a:srgbClr val="21449C"/>
                </a:solidFill>
                <a:latin typeface="DecimaWE Rg" pitchFamily="2" charset="0"/>
                <a:ea typeface="+mn-ea"/>
                <a:cs typeface="+mn-cs"/>
              </a:rPr>
              <a:t>Novità </a:t>
            </a:r>
            <a:r>
              <a:rPr lang="it-IT" sz="2400" kern="1200" dirty="0" smtClean="0">
                <a:solidFill>
                  <a:srgbClr val="21449C"/>
                </a:solidFill>
                <a:latin typeface="DecimaWE Rg" pitchFamily="2" charset="0"/>
                <a:ea typeface="+mn-ea"/>
                <a:cs typeface="+mn-cs"/>
              </a:rPr>
              <a:t>nei criteri di valutazione dei progetti per il 2017</a:t>
            </a:r>
            <a:r>
              <a:rPr lang="it-IT" sz="2400" kern="1200" dirty="0">
                <a:solidFill>
                  <a:srgbClr val="21449C"/>
                </a:solidFill>
                <a:latin typeface="DecimaWE Rg" pitchFamily="2" charset="0"/>
                <a:ea typeface="+mn-ea"/>
                <a:cs typeface="+mn-cs"/>
              </a:rPr>
              <a:t>: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67544" y="1844824"/>
            <a:ext cx="8352928" cy="3672408"/>
          </a:xfrm>
          <a:prstGeom prst="rect">
            <a:avLst/>
          </a:prstGeom>
          <a:noFill/>
          <a:ln>
            <a:solidFill>
              <a:srgbClr val="21449C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cimaW03 Rg" pitchFamily="2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 pitchFamily="2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 pitchFamily="2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 pitchFamily="2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 pitchFamily="2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 pitchFamily="2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it-IT" sz="1700" kern="0" dirty="0" smtClean="0"/>
          </a:p>
          <a:p>
            <a:pPr algn="just" eaLnBrk="1" hangingPunct="1">
              <a:buFontTx/>
              <a:buChar char="-"/>
              <a:defRPr/>
            </a:pPr>
            <a:r>
              <a:rPr lang="it-IT" sz="2000" b="1" kern="0" dirty="0" smtClean="0"/>
              <a:t>Apporti in natura: vengono considerati soltanto gli apporti di </a:t>
            </a:r>
            <a:r>
              <a:rPr lang="it-IT" sz="2000" b="1" dirty="0">
                <a:solidFill>
                  <a:srgbClr val="21449C"/>
                </a:solidFill>
                <a:latin typeface="DecimaWE Rg" pitchFamily="2" charset="0"/>
              </a:rPr>
              <a:t>beni</a:t>
            </a:r>
            <a:r>
              <a:rPr lang="it-IT" sz="2000" b="1" kern="0" dirty="0" smtClean="0"/>
              <a:t> e i </a:t>
            </a:r>
            <a:r>
              <a:rPr lang="it-IT" sz="2000" b="1" dirty="0">
                <a:solidFill>
                  <a:srgbClr val="21449C"/>
                </a:solidFill>
                <a:latin typeface="DecimaWE Rg" pitchFamily="2" charset="0"/>
              </a:rPr>
              <a:t>canoni di locazione</a:t>
            </a:r>
            <a:r>
              <a:rPr lang="it-IT" sz="2000" b="1" kern="0" dirty="0" smtClean="0"/>
              <a:t>, IVA inclusa;</a:t>
            </a:r>
          </a:p>
          <a:p>
            <a:pPr algn="just" eaLnBrk="1" hangingPunct="1">
              <a:buFontTx/>
              <a:buChar char="-"/>
              <a:defRPr/>
            </a:pPr>
            <a:r>
              <a:rPr lang="it-IT" sz="2000" b="1" kern="0" dirty="0" smtClean="0"/>
              <a:t>Apporto di fondi e apporti in natura: differenziazione delle </a:t>
            </a:r>
            <a:r>
              <a:rPr lang="it-IT" sz="2000" b="1" dirty="0">
                <a:solidFill>
                  <a:srgbClr val="21449C"/>
                </a:solidFill>
                <a:latin typeface="DecimaWE Rg" pitchFamily="2" charset="0"/>
              </a:rPr>
              <a:t>percentuali</a:t>
            </a:r>
            <a:r>
              <a:rPr lang="it-IT" sz="2000" b="1" kern="0" dirty="0" smtClean="0"/>
              <a:t>;</a:t>
            </a:r>
          </a:p>
          <a:p>
            <a:pPr algn="just" eaLnBrk="1" hangingPunct="1">
              <a:buFontTx/>
              <a:buChar char="-"/>
              <a:defRPr/>
            </a:pPr>
            <a:r>
              <a:rPr lang="it-IT" sz="2000" b="1" kern="0" dirty="0" smtClean="0"/>
              <a:t>Finanziamenti ricevuti: rilevanti a far data dal </a:t>
            </a:r>
            <a:r>
              <a:rPr lang="it-IT" sz="2000" b="1" dirty="0">
                <a:solidFill>
                  <a:srgbClr val="21449C"/>
                </a:solidFill>
                <a:latin typeface="DecimaWE Rg" pitchFamily="2" charset="0"/>
              </a:rPr>
              <a:t>01/01/2014</a:t>
            </a:r>
            <a:r>
              <a:rPr lang="it-IT" sz="2000" b="1" dirty="0">
                <a:latin typeface="DecimaWE Rg" pitchFamily="2" charset="0"/>
              </a:rPr>
              <a:t>;</a:t>
            </a:r>
          </a:p>
          <a:p>
            <a:pPr algn="just" eaLnBrk="1" hangingPunct="1">
              <a:buFontTx/>
              <a:buChar char="-"/>
              <a:defRPr/>
            </a:pPr>
            <a:r>
              <a:rPr lang="it-IT" sz="2000" b="1" kern="0" dirty="0" smtClean="0"/>
              <a:t>Inserimento tra i criteri valutativi della </a:t>
            </a:r>
            <a:r>
              <a:rPr lang="it-IT" sz="2000" b="1" dirty="0">
                <a:solidFill>
                  <a:srgbClr val="21449C"/>
                </a:solidFill>
                <a:latin typeface="DecimaWE Rg" pitchFamily="2" charset="0"/>
              </a:rPr>
              <a:t>«qualità» </a:t>
            </a:r>
            <a:r>
              <a:rPr lang="it-IT" sz="2000" b="1" kern="0" dirty="0" smtClean="0"/>
              <a:t>del progetto;</a:t>
            </a:r>
          </a:p>
          <a:p>
            <a:pPr algn="just" eaLnBrk="1" hangingPunct="1">
              <a:buFontTx/>
              <a:buChar char="-"/>
              <a:defRPr/>
            </a:pPr>
            <a:r>
              <a:rPr lang="it-IT" sz="2000" b="1" kern="0" dirty="0" smtClean="0"/>
              <a:t>Presenza di un </a:t>
            </a:r>
            <a:r>
              <a:rPr lang="it-IT" sz="2000" b="1" dirty="0">
                <a:solidFill>
                  <a:srgbClr val="21449C"/>
                </a:solidFill>
                <a:latin typeface="DecimaWE Rg" pitchFamily="2" charset="0"/>
              </a:rPr>
              <a:t>piano di didattica </a:t>
            </a:r>
            <a:r>
              <a:rPr lang="it-IT" sz="2000" b="1" kern="0" dirty="0" smtClean="0"/>
              <a:t>a favore di scuole, università e enti di formazione (per gli avvisi di divulgazione);</a:t>
            </a:r>
          </a:p>
          <a:p>
            <a:pPr algn="just" eaLnBrk="1" hangingPunct="1">
              <a:buFontTx/>
              <a:buChar char="-"/>
              <a:defRPr/>
            </a:pPr>
            <a:r>
              <a:rPr lang="it-IT" sz="2000" b="1" kern="0" dirty="0" smtClean="0"/>
              <a:t>Specifica nel coinvolgimento degli </a:t>
            </a:r>
            <a:r>
              <a:rPr lang="it-IT" sz="2000" b="1" dirty="0">
                <a:solidFill>
                  <a:srgbClr val="21449C"/>
                </a:solidFill>
                <a:latin typeface="DecimaWE Rg" pitchFamily="2" charset="0"/>
              </a:rPr>
              <a:t>immigrati</a:t>
            </a:r>
            <a:r>
              <a:rPr lang="it-IT" sz="2000" b="1" kern="0" dirty="0" smtClean="0"/>
              <a:t> (coinvolgimento diretto, o attraverso il tema trattato o gli autori/artisti proposti)</a:t>
            </a:r>
          </a:p>
          <a:p>
            <a:pPr eaLnBrk="1" hangingPunct="1">
              <a:lnSpc>
                <a:spcPct val="80000"/>
              </a:lnSpc>
              <a:defRPr/>
            </a:pPr>
            <a:endParaRPr lang="it-IT" sz="1400" kern="0" dirty="0" smtClean="0"/>
          </a:p>
          <a:p>
            <a:pPr eaLnBrk="1" hangingPunct="1">
              <a:lnSpc>
                <a:spcPct val="80000"/>
              </a:lnSpc>
              <a:defRPr/>
            </a:pPr>
            <a:endParaRPr lang="it-IT" sz="1400" kern="0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it-IT" sz="1400" kern="0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it-IT" sz="1400" kern="0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it-IT" sz="1400" kern="0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it-IT" sz="1600" b="1" i="1" kern="0" dirty="0" smtClean="0">
              <a:solidFill>
                <a:srgbClr val="2144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2156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DecimaWE Rg"/>
        <a:ea typeface=""/>
        <a:cs typeface=""/>
      </a:majorFont>
      <a:minorFont>
        <a:latin typeface="DecimaWE R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DecimaWE Rg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DecimaWE Rg" pitchFamily="2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2815</TotalTime>
  <Words>775</Words>
  <Application>Microsoft Office PowerPoint</Application>
  <PresentationFormat>Presentazione su schermo (4:3)</PresentationFormat>
  <Paragraphs>119</Paragraphs>
  <Slides>19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5" baseType="lpstr">
      <vt:lpstr>DecimaUNI02 Rg</vt:lpstr>
      <vt:lpstr>DecimaW03 Rg</vt:lpstr>
      <vt:lpstr>DecimaWE Rg</vt:lpstr>
      <vt:lpstr>Times New Roman</vt:lpstr>
      <vt:lpstr>Wingdings</vt:lpstr>
      <vt:lpstr>Struttura predefinita</vt:lpstr>
      <vt:lpstr>Presentazione standard di PowerPoint</vt:lpstr>
      <vt:lpstr> LA MODULISTICA DA PRESENTARE PER PARTECIPARE AGLI AVVISI:</vt:lpstr>
      <vt:lpstr>Presentazione standard di PowerPoint</vt:lpstr>
      <vt:lpstr>Prima di iniziare la compilazione della domanda:</vt:lpstr>
      <vt:lpstr>1) DOMANDA DI INCENTIVO</vt:lpstr>
      <vt:lpstr>Presentazione standard di PowerPoint</vt:lpstr>
      <vt:lpstr>Presentazione standard di PowerPoint</vt:lpstr>
      <vt:lpstr>CRITERI  QUALITATIVI VALUTATIVI e OGGETTIVI tabelle allegate agli Avvisi</vt:lpstr>
      <vt:lpstr>Novità nei criteri di valutazione dei progetti per il 2017:</vt:lpstr>
      <vt:lpstr>Presentazione standard di PowerPoint</vt:lpstr>
      <vt:lpstr>3) DICHIARAZIONI</vt:lpstr>
      <vt:lpstr>Presentazione standard di PowerPoint</vt:lpstr>
      <vt:lpstr>Presentazione standard di PowerPoint</vt:lpstr>
      <vt:lpstr>Avviso Festival cinematografici internazionali - dichiarazioni</vt:lpstr>
      <vt:lpstr>4) SCHEDA/E PARTNER  </vt:lpstr>
      <vt:lpstr>   </vt:lpstr>
      <vt:lpstr>5) DICHIARAZIONE/I Apporti in natura </vt:lpstr>
      <vt:lpstr>Presentazione standard di PowerPoint</vt:lpstr>
      <vt:lpstr>Riepilogo: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sandro</dc:creator>
  <cp:lastModifiedBy>Spadotto Fabrizio</cp:lastModifiedBy>
  <cp:revision>222</cp:revision>
  <cp:lastPrinted>2015-04-15T07:47:31Z</cp:lastPrinted>
  <dcterms:created xsi:type="dcterms:W3CDTF">2006-02-07T08:20:31Z</dcterms:created>
  <dcterms:modified xsi:type="dcterms:W3CDTF">2016-11-14T15:38:55Z</dcterms:modified>
</cp:coreProperties>
</file>